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492" r:id="rId3"/>
    <p:sldId id="489" r:id="rId4"/>
    <p:sldId id="551" r:id="rId5"/>
    <p:sldId id="479" r:id="rId6"/>
    <p:sldId id="480" r:id="rId7"/>
    <p:sldId id="494" r:id="rId8"/>
    <p:sldId id="495" r:id="rId9"/>
    <p:sldId id="496" r:id="rId10"/>
    <p:sldId id="561" r:id="rId11"/>
    <p:sldId id="483" r:id="rId12"/>
    <p:sldId id="601" r:id="rId13"/>
    <p:sldId id="474" r:id="rId14"/>
    <p:sldId id="606" r:id="rId15"/>
    <p:sldId id="552" r:id="rId16"/>
    <p:sldId id="482" r:id="rId17"/>
    <p:sldId id="493" r:id="rId18"/>
    <p:sldId id="500" r:id="rId19"/>
    <p:sldId id="563" r:id="rId20"/>
    <p:sldId id="498" r:id="rId21"/>
    <p:sldId id="499" r:id="rId22"/>
    <p:sldId id="501" r:id="rId23"/>
    <p:sldId id="502" r:id="rId24"/>
    <p:sldId id="605" r:id="rId25"/>
    <p:sldId id="503" r:id="rId26"/>
    <p:sldId id="504" r:id="rId27"/>
    <p:sldId id="505" r:id="rId28"/>
    <p:sldId id="506" r:id="rId29"/>
    <p:sldId id="553" r:id="rId30"/>
    <p:sldId id="459" r:id="rId31"/>
    <p:sldId id="594" r:id="rId32"/>
    <p:sldId id="595" r:id="rId33"/>
    <p:sldId id="596" r:id="rId34"/>
    <p:sldId id="597" r:id="rId35"/>
    <p:sldId id="56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55" r:id="rId48"/>
    <p:sldId id="559" r:id="rId49"/>
    <p:sldId id="557" r:id="rId50"/>
    <p:sldId id="556" r:id="rId51"/>
    <p:sldId id="558" r:id="rId52"/>
    <p:sldId id="531" r:id="rId53"/>
    <p:sldId id="532" r:id="rId54"/>
    <p:sldId id="533" r:id="rId55"/>
    <p:sldId id="535" r:id="rId56"/>
    <p:sldId id="538" r:id="rId57"/>
    <p:sldId id="540" r:id="rId58"/>
    <p:sldId id="603" r:id="rId59"/>
    <p:sldId id="604" r:id="rId60"/>
    <p:sldId id="560" r:id="rId61"/>
    <p:sldId id="598" r:id="rId62"/>
    <p:sldId id="599" r:id="rId63"/>
    <p:sldId id="528" r:id="rId64"/>
    <p:sldId id="565" r:id="rId65"/>
    <p:sldId id="566" r:id="rId66"/>
    <p:sldId id="567" r:id="rId67"/>
    <p:sldId id="568" r:id="rId68"/>
    <p:sldId id="569" r:id="rId69"/>
    <p:sldId id="570" r:id="rId70"/>
    <p:sldId id="572" r:id="rId71"/>
    <p:sldId id="573" r:id="rId72"/>
    <p:sldId id="575" r:id="rId73"/>
    <p:sldId id="576" r:id="rId74"/>
    <p:sldId id="577" r:id="rId75"/>
    <p:sldId id="579" r:id="rId76"/>
    <p:sldId id="580" r:id="rId77"/>
    <p:sldId id="581" r:id="rId78"/>
    <p:sldId id="582" r:id="rId79"/>
    <p:sldId id="583" r:id="rId80"/>
    <p:sldId id="584" r:id="rId81"/>
    <p:sldId id="585" r:id="rId82"/>
    <p:sldId id="586" r:id="rId83"/>
    <p:sldId id="588" r:id="rId84"/>
    <p:sldId id="589" r:id="rId85"/>
    <p:sldId id="590" r:id="rId86"/>
    <p:sldId id="591" r:id="rId87"/>
    <p:sldId id="592" r:id="rId88"/>
    <p:sldId id="593" r:id="rId89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6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4.wmf"/><Relationship Id="rId3" Type="http://schemas.openxmlformats.org/officeDocument/2006/relationships/image" Target="../media/image18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image" Target="../media/image11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Relationship Id="rId2" Type="http://schemas.openxmlformats.org/officeDocument/2006/relationships/image" Target="../media/image19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Relationship Id="rId2" Type="http://schemas.openxmlformats.org/officeDocument/2006/relationships/image" Target="../media/image2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7.emf"/><Relationship Id="rId2" Type="http://schemas.openxmlformats.org/officeDocument/2006/relationships/image" Target="../media/image23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Relationship Id="rId2" Type="http://schemas.openxmlformats.org/officeDocument/2006/relationships/image" Target="../media/image9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Relationship Id="rId2" Type="http://schemas.openxmlformats.org/officeDocument/2006/relationships/image" Target="../media/image1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4" Type="http://schemas.openxmlformats.org/officeDocument/2006/relationships/image" Target="../media/image180.wmf"/><Relationship Id="rId1" Type="http://schemas.openxmlformats.org/officeDocument/2006/relationships/image" Target="../media/image177.wmf"/><Relationship Id="rId2" Type="http://schemas.openxmlformats.org/officeDocument/2006/relationships/image" Target="../media/image17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Feb/28/21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000" b="1" dirty="0" smtClean="0"/>
              <a:t>Slide 3 – (..) : Content of the presentation</a:t>
            </a:r>
          </a:p>
          <a:p>
            <a:pPr>
              <a:defRPr/>
            </a:pP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Insert a new slide: Home &gt; “New Slide” and choose a</a:t>
            </a:r>
            <a:r>
              <a:rPr lang="en-GB" sz="10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136473-6D70-E045-89BA-4588405027E8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08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100" b="1" dirty="0" smtClean="0"/>
              <a:t>Slide 3 – (..) : Content of the presentation</a:t>
            </a:r>
          </a:p>
          <a:p>
            <a:pPr>
              <a:defRPr/>
            </a:pPr>
            <a:endParaRPr lang="en-GB" sz="1100" dirty="0" smtClean="0"/>
          </a:p>
          <a:p>
            <a:pPr>
              <a:defRPr/>
            </a:pPr>
            <a:r>
              <a:rPr lang="en-GB" sz="1100" dirty="0" smtClean="0"/>
              <a:t>Insert a new slide: Home &gt; “New Slide” and choose a</a:t>
            </a:r>
            <a:r>
              <a:rPr lang="en-GB" sz="11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CCA2D6-8136-E64B-BB15-E40171F2F756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32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6513801"/>
            <a:ext cx="4572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168750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6497523"/>
            <a:ext cx="489996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4762182-5DBC-4D8D-B792-EE3B14C40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Feb/28/21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7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73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74.w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75.wmf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73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74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w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94.wmf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oleObject" Target="../embeddings/oleObject1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jpe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04.wmf"/><Relationship Id="rId7" Type="http://schemas.openxmlformats.org/officeDocument/2006/relationships/image" Target="../media/image10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111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11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dx.doi.org/10.1103/PhysRev.52.872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gif"/><Relationship Id="rId5" Type="http://schemas.openxmlformats.org/officeDocument/2006/relationships/image" Target="../media/image124.pn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121.emf"/><Relationship Id="rId8" Type="http://schemas.openxmlformats.org/officeDocument/2006/relationships/image" Target="../media/image12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dx.doi.org/10.1117/12.2274263" TargetMode="Externa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hyperlink" Target="https://github.com/ochubar/SRW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documents/blob/master/zoom_propagator_pirro_thesis.pdf" TargetMode="External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hyperlink" Target="http://dx.doi.org/10.1209/0295-5075/119/34004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srio/Downloads/modes_ebs2.mp4" TargetMode="External"/><Relationship Id="rId4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h24RrJZaQ8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Users/srio/Downloads/modes_hb2.mp4" TargetMode="External"/><Relationship Id="rId4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GqJkfv186x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oleObject" Target="../embeddings/oleObject18.bin"/><Relationship Id="rId8" Type="http://schemas.openxmlformats.org/officeDocument/2006/relationships/image" Target="../media/image156.emf"/><Relationship Id="rId9" Type="http://schemas.openxmlformats.org/officeDocument/2006/relationships/image" Target="../media/image161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1.jpeg"/><Relationship Id="rId12" Type="http://schemas.openxmlformats.org/officeDocument/2006/relationships/image" Target="../media/image182.gi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177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78.w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179.w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180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93.w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94.wmf"/><Relationship Id="rId8" Type="http://schemas.openxmlformats.org/officeDocument/2006/relationships/oleObject" Target="../embeddings/oleObject25.bin"/><Relationship Id="rId9" Type="http://schemas.openxmlformats.org/officeDocument/2006/relationships/image" Target="../media/image183.wmf"/><Relationship Id="rId10" Type="http://schemas.openxmlformats.org/officeDocument/2006/relationships/image" Target="../media/image185.png"/><Relationship Id="rId11" Type="http://schemas.openxmlformats.org/officeDocument/2006/relationships/image" Target="../media/image29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111.w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112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oleObject" Target="../embeddings/oleObject28.bin"/><Relationship Id="rId5" Type="http://schemas.openxmlformats.org/officeDocument/2006/relationships/image" Target="../media/image104.wmf"/><Relationship Id="rId6" Type="http://schemas.openxmlformats.org/officeDocument/2006/relationships/image" Target="../media/image107.png"/><Relationship Id="rId7" Type="http://schemas.openxmlformats.org/officeDocument/2006/relationships/image" Target="../media/image186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gif"/><Relationship Id="rId5" Type="http://schemas.openxmlformats.org/officeDocument/2006/relationships/image" Target="../media/image124.png"/><Relationship Id="rId6" Type="http://schemas.openxmlformats.org/officeDocument/2006/relationships/oleObject" Target="../embeddings/oleObject29.bin"/><Relationship Id="rId7" Type="http://schemas.openxmlformats.org/officeDocument/2006/relationships/image" Target="../media/image121.emf"/><Relationship Id="rId8" Type="http://schemas.openxmlformats.org/officeDocument/2006/relationships/image" Target="../media/image125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4" Type="http://schemas.openxmlformats.org/officeDocument/2006/relationships/oleObject" Target="../embeddings/oleObject30.bin"/><Relationship Id="rId5" Type="http://schemas.openxmlformats.org/officeDocument/2006/relationships/image" Target="../media/image189.wmf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4" Type="http://schemas.openxmlformats.org/officeDocument/2006/relationships/image" Target="../media/image198.jpeg"/><Relationship Id="rId5" Type="http://schemas.openxmlformats.org/officeDocument/2006/relationships/oleObject" Target="../embeddings/oleObject31.bin"/><Relationship Id="rId6" Type="http://schemas.openxmlformats.org/officeDocument/2006/relationships/image" Target="../media/image195.w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196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4" Type="http://schemas.openxmlformats.org/officeDocument/2006/relationships/image" Target="../media/image212.jpeg"/><Relationship Id="rId5" Type="http://schemas.openxmlformats.org/officeDocument/2006/relationships/image" Target="../media/image213.jpeg"/><Relationship Id="rId6" Type="http://schemas.openxmlformats.org/officeDocument/2006/relationships/image" Target="../media/image214.jpe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224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22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237.emf"/><Relationship Id="rId5" Type="http://schemas.openxmlformats.org/officeDocument/2006/relationships/image" Target="../media/image239.png"/><Relationship Id="rId6" Type="http://schemas.openxmlformats.org/officeDocument/2006/relationships/oleObject" Target="../embeddings/oleObject36.bin"/><Relationship Id="rId7" Type="http://schemas.openxmlformats.org/officeDocument/2006/relationships/image" Target="../media/image238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ps.anl.gov/Science/Scientific-Software/OASYS" TargetMode="External"/><Relationship Id="rId3" Type="http://schemas.openxmlformats.org/officeDocument/2006/relationships/hyperlink" Target="https://oasys-kit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828800"/>
            <a:ext cx="8191345" cy="158922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HERCULES 2021 - TUTORIAL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err="1" smtClean="0">
                <a:ea typeface="ＭＳ Ｐゴシック" pitchFamily="34" charset="-128"/>
              </a:rPr>
              <a:t>Modelling</a:t>
            </a:r>
            <a:r>
              <a:rPr lang="en-US" dirty="0" smtClean="0">
                <a:ea typeface="ＭＳ Ｐゴシック" pitchFamily="34" charset="-128"/>
              </a:rPr>
              <a:t> SR </a:t>
            </a:r>
            <a:r>
              <a:rPr lang="en-US" dirty="0" err="1" smtClean="0">
                <a:ea typeface="ＭＳ Ｐゴシック" pitchFamily="34" charset="-128"/>
              </a:rPr>
              <a:t>beamlines</a:t>
            </a:r>
            <a:r>
              <a:rPr lang="en-US" dirty="0" smtClean="0">
                <a:ea typeface="ＭＳ Ｐゴシック" pitchFamily="34" charset="-128"/>
              </a:rPr>
              <a:t> using OASYS 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1371600" y="45974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Manuel Sánchez del Río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AAMP, MEG, ISDD, ESRF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2021 March 3</a:t>
            </a:r>
            <a:r>
              <a:rPr lang="en-US" altLang="en-US" baseline="30000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rd</a:t>
            </a:r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 14:00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7680" cy="1966433"/>
          </a:xfrm>
        </p:spPr>
        <p:txBody>
          <a:bodyPr/>
          <a:lstStyle/>
          <a:p>
            <a:r>
              <a:rPr lang="en-US" dirty="0" smtClean="0"/>
              <a:t>XOPPY (tools)    				</a:t>
            </a:r>
            <a:r>
              <a:rPr lang="en-US" dirty="0" err="1" smtClean="0"/>
              <a:t>hercules_xoppy.ows</a:t>
            </a:r>
            <a:endParaRPr lang="en-US" dirty="0" smtClean="0"/>
          </a:p>
          <a:p>
            <a:r>
              <a:rPr lang="en-US" dirty="0" err="1" smtClean="0"/>
              <a:t>ShadowOUI</a:t>
            </a:r>
            <a:r>
              <a:rPr lang="en-US" dirty="0" smtClean="0"/>
              <a:t> (ray tracing)  </a:t>
            </a:r>
            <a:r>
              <a:rPr lang="en-US" dirty="0" err="1" smtClean="0"/>
              <a:t>hercules_shadowoui.ows</a:t>
            </a:r>
            <a:endParaRPr lang="en-US" dirty="0" smtClean="0"/>
          </a:p>
          <a:p>
            <a:r>
              <a:rPr lang="en-US" dirty="0" smtClean="0"/>
              <a:t>WOFRY (wave optics)		</a:t>
            </a:r>
            <a:r>
              <a:rPr lang="en-US" dirty="0" err="1" smtClean="0"/>
              <a:t>hercules_wofry.ows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827" y="808920"/>
            <a:ext cx="6221453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Computer simulation of light sources and optical components is a mandatory step in the design and optimization of synchrotron and FEL radiation beamlines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513" y="1936558"/>
            <a:ext cx="5535581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different codes for numerical simulations are available, implementing different physical approaches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3326" y="2867617"/>
            <a:ext cx="23028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4668" y="2867617"/>
            <a:ext cx="24929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WAVEFRONT</a:t>
            </a:r>
          </a:p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PROPAGATION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179920" y="1354161"/>
            <a:ext cx="832767" cy="48929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432" y="3702946"/>
            <a:ext cx="1273454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Shadow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3362" y="3706855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9907" y="4092465"/>
            <a:ext cx="636188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XRT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2675" y="4092465"/>
            <a:ext cx="107147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err="1"/>
              <a:t>McXtrace</a:t>
            </a:r>
            <a:endParaRPr lang="en-US" sz="1225" dirty="0"/>
          </a:p>
        </p:txBody>
      </p:sp>
      <p:sp>
        <p:nvSpPr>
          <p:cNvPr id="14" name="TextBox 13"/>
          <p:cNvSpPr txBox="1"/>
          <p:nvPr/>
        </p:nvSpPr>
        <p:spPr>
          <a:xfrm>
            <a:off x="5306478" y="3748989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SRW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0955" y="3811619"/>
            <a:ext cx="8327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PHASE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478" y="4167003"/>
            <a:ext cx="73447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WISE</a:t>
            </a:r>
          </a:p>
        </p:txBody>
      </p:sp>
      <p:sp>
        <p:nvSpPr>
          <p:cNvPr id="18" name="Donut 17"/>
          <p:cNvSpPr/>
          <p:nvPr/>
        </p:nvSpPr>
        <p:spPr bwMode="auto">
          <a:xfrm>
            <a:off x="4865792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Donut 20"/>
          <p:cNvSpPr/>
          <p:nvPr/>
        </p:nvSpPr>
        <p:spPr bwMode="auto">
          <a:xfrm>
            <a:off x="1191246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eft-Right-Up Arrow 16"/>
          <p:cNvSpPr/>
          <p:nvPr/>
        </p:nvSpPr>
        <p:spPr bwMode="auto">
          <a:xfrm>
            <a:off x="3934735" y="2475535"/>
            <a:ext cx="1224848" cy="1028268"/>
          </a:xfrm>
          <a:prstGeom prst="leftRightUp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630" y="4307426"/>
            <a:ext cx="951905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WOFRY</a:t>
            </a:r>
            <a:endParaRPr lang="en-US" sz="1225" dirty="0"/>
          </a:p>
        </p:txBody>
      </p:sp>
      <p:sp>
        <p:nvSpPr>
          <p:cNvPr id="20" name="TextBox 19"/>
          <p:cNvSpPr txBox="1"/>
          <p:nvPr/>
        </p:nvSpPr>
        <p:spPr>
          <a:xfrm>
            <a:off x="6972013" y="3886157"/>
            <a:ext cx="84154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COMSYL</a:t>
            </a:r>
            <a:endParaRPr lang="en-US" sz="1225" dirty="0"/>
          </a:p>
        </p:txBody>
      </p:sp>
      <p:sp>
        <p:nvSpPr>
          <p:cNvPr id="4" name="TextBox 3"/>
          <p:cNvSpPr txBox="1"/>
          <p:nvPr/>
        </p:nvSpPr>
        <p:spPr>
          <a:xfrm>
            <a:off x="1074534" y="4839765"/>
            <a:ext cx="727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Incorerent</a:t>
            </a:r>
            <a:r>
              <a:rPr lang="en-US" dirty="0" smtClean="0"/>
              <a:t> X-ray beams                             Fully coherent X-ray beams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3" y="1716658"/>
            <a:ext cx="6206644" cy="320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>
                <a:solidFill>
                  <a:srgbClr val="FFFFFF"/>
                </a:solidFill>
              </a:rPr>
              <a:t>From theory to software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12</a:t>
            </a:fld>
            <a:endParaRPr sz="800" b="1">
              <a:solidFill>
                <a:srgbClr val="132577"/>
              </a:solidFill>
            </a:endParaRPr>
          </a:p>
        </p:txBody>
      </p:sp>
      <p:pic>
        <p:nvPicPr>
          <p:cNvPr id="106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0" y="1531481"/>
            <a:ext cx="2040865" cy="145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17.png" descr="\begin{align}&#10;\frac{\partial^2 \mathbf{E}}{\partial t^2} - c_0^2 \cdot \nabla^2 \mathbf{E} &amp;= 0\\&#10;\frac{\partial^2 \mathbf{B}}{\partial t^2} - c_0^2 \cdot \nabla^2 \mathbf{B} &amp;= 0&#10;\end{align}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4498" y="4015776"/>
            <a:ext cx="1435747" cy="80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8.png" descr=" (\nabla^2 + k^2)\mathbf{E} = 0,\, \mathbf{B} = -\frac{i}{k} \nabla \times \mathbf{E},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034" y="2825911"/>
            <a:ext cx="2189214" cy="32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14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08959" y="4598191"/>
            <a:ext cx="1958528" cy="191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1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92781" y="2363616"/>
            <a:ext cx="3159169" cy="189550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27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918" y="1675734"/>
            <a:ext cx="2008716" cy="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3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47428" y="2709481"/>
            <a:ext cx="3419487" cy="22887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97899" y="622800"/>
            <a:ext cx="7897956" cy="99818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sz="1800" b="1" cap="all" dirty="0" smtClean="0">
                <a:solidFill>
                  <a:srgbClr val="0070C0"/>
                </a:solidFill>
              </a:rPr>
              <a:t>At HIGH ENERGIES, WE ARE FAR FROM DIFFRACTION-LIMIT (=FULLY COHERENCE)</a:t>
            </a:r>
            <a:r>
              <a:rPr sz="1800" b="1" cap="all" dirty="0" smtClean="0">
                <a:solidFill>
                  <a:srgbClr val="0070C0"/>
                </a:solidFill>
              </a:rPr>
              <a:t> </a:t>
            </a:r>
            <a:r>
              <a:rPr lang="en-US" sz="1800" b="1" cap="all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/>
            </a:r>
            <a:br>
              <a:rPr lang="en-US" sz="2000" dirty="0" smtClean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/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 smtClean="0">
                <a:solidFill>
                  <a:srgbClr val="0070C0"/>
                </a:solidFill>
              </a:rPr>
              <a:t>THEREFORE, ANY BEAMLINE SIMULATION MUST START WITH RAY TRACING (INCOHERENT BEAMS)</a:t>
            </a:r>
            <a:endParaRPr sz="1800" b="1" cap="all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5829" y="3198235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3.13 %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68497" y="4396051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0.18 %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65" y="2182613"/>
            <a:ext cx="4991100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1769" y="5858608"/>
            <a:ext cx="30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ESRF Orange book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2665" y="5003954"/>
            <a:ext cx="393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COMSYL calculation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U17 </a:t>
            </a:r>
            <a:r>
              <a:rPr lang="en-US" dirty="0">
                <a:solidFill>
                  <a:srgbClr val="0070C0"/>
                </a:solidFill>
              </a:rPr>
              <a:t>2m @ 17 </a:t>
            </a:r>
            <a:r>
              <a:rPr lang="en-US" dirty="0" err="1">
                <a:solidFill>
                  <a:srgbClr val="0070C0"/>
                </a:solidFill>
              </a:rPr>
              <a:t>keV</a:t>
            </a:r>
            <a:r>
              <a:rPr lang="en-US" dirty="0">
                <a:solidFill>
                  <a:srgbClr val="0070C0"/>
                </a:solidFill>
              </a:rPr>
              <a:t> (K=0.4842) L=2m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Hierarchical approach to study </a:t>
            </a:r>
            <a:r>
              <a:rPr lang="en-US" dirty="0" err="1" smtClean="0"/>
              <a:t>beamline</a:t>
            </a:r>
            <a:r>
              <a:rPr lang="en-US" dirty="0" smtClean="0"/>
              <a:t>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8765"/>
            <a:ext cx="8229600" cy="4525963"/>
          </a:xfrm>
        </p:spPr>
        <p:txBody>
          <a:bodyPr/>
          <a:lstStyle/>
          <a:p>
            <a:r>
              <a:rPr lang="en-US" sz="2800" dirty="0" smtClean="0"/>
              <a:t>Hand calculations (sizes divergences and distances define magnification)</a:t>
            </a:r>
          </a:p>
          <a:p>
            <a:r>
              <a:rPr lang="en-US" sz="2800" dirty="0" smtClean="0"/>
              <a:t>Ray tracing (starting from point sources, monochromatic beams, ideal optics, etc. then integrate finite sizes, </a:t>
            </a:r>
            <a:r>
              <a:rPr lang="en-US" sz="2800" dirty="0" err="1" smtClean="0"/>
              <a:t>polychromaticity</a:t>
            </a:r>
            <a:r>
              <a:rPr lang="en-US" sz="2800" dirty="0" smtClean="0"/>
              <a:t>, real optics with surface errors)</a:t>
            </a:r>
          </a:p>
          <a:p>
            <a:r>
              <a:rPr lang="en-US" sz="2800" dirty="0" smtClean="0"/>
              <a:t>If coherence is important, apply wave optics</a:t>
            </a:r>
          </a:p>
          <a:p>
            <a:pPr lvl="1"/>
            <a:r>
              <a:rPr lang="en-US" sz="2400" dirty="0" smtClean="0"/>
              <a:t>Hybrid method: corrections to ray tracing</a:t>
            </a:r>
          </a:p>
          <a:p>
            <a:pPr lvl="1"/>
            <a:r>
              <a:rPr lang="en-US" sz="2400" dirty="0" smtClean="0"/>
              <a:t>1D prototyping (fast)</a:t>
            </a:r>
          </a:p>
          <a:p>
            <a:pPr lvl="1"/>
            <a:r>
              <a:rPr lang="en-US" sz="2400" dirty="0" smtClean="0"/>
              <a:t>2D full simulation</a:t>
            </a:r>
          </a:p>
          <a:p>
            <a:pPr lvl="1"/>
            <a:r>
              <a:rPr lang="en-US" sz="2400" dirty="0" smtClean="0"/>
              <a:t>Partial coherence (</a:t>
            </a:r>
            <a:r>
              <a:rPr lang="en-US" sz="2400" dirty="0" err="1" smtClean="0"/>
              <a:t>multielectron</a:t>
            </a:r>
            <a:r>
              <a:rPr lang="en-US" sz="2400" dirty="0" smtClean="0"/>
              <a:t>, coherent mode decomposition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846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7F7F7F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216394"/>
            <a:ext cx="7886700" cy="994172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Source emission (XOPPY)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7720" y="1909029"/>
            <a:ext cx="6172200" cy="4440657"/>
          </a:xfrm>
        </p:spPr>
        <p:txBody>
          <a:bodyPr/>
          <a:lstStyle/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(flux or power versus E)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power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density (power versus X,Y)</a:t>
            </a:r>
          </a:p>
          <a:p>
            <a:r>
              <a:rPr lang="en-US" altLang="en-US" sz="1800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Spectrum (flux/power </a:t>
            </a:r>
            <a:r>
              <a:rPr lang="en-US" altLang="en-US" sz="1800" dirty="0" err="1" smtClean="0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X,Y,E)</a:t>
            </a:r>
          </a:p>
          <a:p>
            <a:r>
              <a:rPr lang="en-US" altLang="en-US" sz="1800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tuning curves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Wiggler spectrum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BM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E, angle)</a:t>
            </a:r>
          </a:p>
          <a:p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Others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26" y="1470101"/>
            <a:ext cx="3289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581163"/>
            <a:ext cx="7886700" cy="994172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Optical elements (XOPPY)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143000" y="1920478"/>
            <a:ext cx="6172200" cy="3394472"/>
          </a:xfrm>
        </p:spPr>
        <p:txBody>
          <a:bodyPr/>
          <a:lstStyle/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Attenuators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Mirrors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Multilayers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Crystals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1575335"/>
            <a:ext cx="325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89" y="124564"/>
            <a:ext cx="8557481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Memorandum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5" y="958468"/>
            <a:ext cx="1940855" cy="2146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94" y="958468"/>
            <a:ext cx="1759847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7027" y="3665445"/>
            <a:ext cx="2292781" cy="22927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7810" y="672552"/>
            <a:ext cx="75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585479" y="4104597"/>
            <a:ext cx="163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resonance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42" y="1041884"/>
            <a:ext cx="2141537" cy="5587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088" y="2247469"/>
            <a:ext cx="2383994" cy="917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27" y="1724454"/>
            <a:ext cx="1704975" cy="711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3227" y="2417750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436285"/>
            <a:ext cx="3070863" cy="27621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350" y="1041884"/>
            <a:ext cx="3909261" cy="6825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69641" y="3314809"/>
            <a:ext cx="336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 </a:t>
            </a:r>
            <a:r>
              <a:rPr lang="en-US" dirty="0" smtClean="0"/>
              <a:t>resonance approximation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81926" y="3684141"/>
            <a:ext cx="3762074" cy="2473025"/>
            <a:chOff x="4921983" y="3391294"/>
            <a:chExt cx="3764610" cy="267815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30088" y="3391294"/>
              <a:ext cx="3286568" cy="2541612"/>
            </a:xfrm>
            <a:prstGeom prst="rect">
              <a:avLst/>
            </a:prstGeom>
          </p:spPr>
        </p:pic>
        <p:graphicFrame>
          <p:nvGraphicFramePr>
            <p:cNvPr id="2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7694343"/>
                </p:ext>
              </p:extLst>
            </p:nvPr>
          </p:nvGraphicFramePr>
          <p:xfrm>
            <a:off x="7052829" y="3589110"/>
            <a:ext cx="1633764" cy="55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49" name="Equation" r:id="rId12" imgW="1333500" imgH="457200" progId="Equation.DSMT4">
                    <p:embed/>
                  </p:oleObj>
                </mc:Choice>
                <mc:Fallback>
                  <p:oleObj name="Equation" r:id="rId12" imgW="13335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2829" y="3589110"/>
                          <a:ext cx="1633764" cy="559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4921983" y="5854005"/>
              <a:ext cx="3764610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800" dirty="0" err="1" smtClean="0"/>
                <a:t>Onuki</a:t>
              </a:r>
              <a:r>
                <a:rPr lang="en-US" sz="800" dirty="0" smtClean="0"/>
                <a:t> </a:t>
              </a:r>
              <a:r>
                <a:rPr lang="en-US" sz="800" dirty="0"/>
                <a:t>&amp; </a:t>
              </a:r>
              <a:r>
                <a:rPr lang="en-US" sz="800" dirty="0" err="1"/>
                <a:t>Elleaume</a:t>
              </a:r>
              <a:r>
                <a:rPr lang="en-US" sz="800" dirty="0"/>
                <a:t> </a:t>
              </a:r>
              <a:r>
                <a:rPr lang="en-US" sz="800" dirty="0" err="1"/>
                <a:t>Undulators</a:t>
              </a:r>
              <a:r>
                <a:rPr lang="en-US" sz="800" dirty="0"/>
                <a:t>, Wigglers  and their applications, CRC press, </a:t>
              </a:r>
              <a:r>
                <a:rPr lang="en-US" sz="800" dirty="0" smtClean="0"/>
                <a:t>2002</a:t>
              </a:r>
              <a:endParaRPr 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008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Introduction </a:t>
            </a:r>
            <a:r>
              <a:rPr lang="en-US" sz="2800" dirty="0" smtClean="0"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ea typeface="ＭＳ Ｐゴシック" pitchFamily="34" charset="-128"/>
              </a:rPr>
              <a:t>XOPPY </a:t>
            </a:r>
            <a:r>
              <a:rPr lang="en-US" sz="2800" dirty="0"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ea typeface="ＭＳ Ｐゴシック" pitchFamily="34" charset="-128"/>
              </a:rPr>
              <a:t>optical </a:t>
            </a:r>
            <a:r>
              <a:rPr lang="en-US" sz="2800" dirty="0" smtClean="0"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ea typeface="ＭＳ Ｐゴシック" pitchFamily="34" charset="-128"/>
              </a:rPr>
              <a:t>ShadowOUI</a:t>
            </a:r>
            <a:r>
              <a:rPr lang="en-US" sz="2800" dirty="0">
                <a:ea typeface="ＭＳ Ｐゴシック" pitchFamily="34" charset="-128"/>
              </a:rPr>
              <a:t>: Ray </a:t>
            </a:r>
            <a:r>
              <a:rPr lang="en-US" sz="2800" dirty="0" smtClean="0"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ea typeface="ＭＳ Ｐゴシック" pitchFamily="34" charset="-128"/>
              </a:rPr>
              <a:t>beamlines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58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-21360"/>
            <a:ext cx="839592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24312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20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" y="1106002"/>
            <a:ext cx="8166843" cy="1731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4"/>
            <a:ext cx="5095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11" y="3943597"/>
            <a:ext cx="232433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08" y="3827052"/>
            <a:ext cx="1635016" cy="2673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24" y="2794000"/>
            <a:ext cx="137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" y="977114"/>
            <a:ext cx="3678220" cy="3154186"/>
          </a:xfrm>
          <a:prstGeom prst="rect">
            <a:avLst/>
          </a:prstGeom>
        </p:spPr>
      </p:pic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718" y="3921625"/>
            <a:ext cx="56235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 rot="21058352">
            <a:off x="5685811" y="3203190"/>
            <a:ext cx="352940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5917411" y="2343252"/>
            <a:ext cx="377829" cy="2365703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6336520" y="3387904"/>
            <a:ext cx="1728192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9177" y="3335807"/>
            <a:ext cx="755404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6455097" y="3433962"/>
            <a:ext cx="1504781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6783528" y="3485722"/>
            <a:ext cx="793747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7712" y="2303938"/>
            <a:ext cx="306044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7167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76" y="773013"/>
            <a:ext cx="262407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2801" y="983867"/>
            <a:ext cx="16500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</a:p>
          <a:p>
            <a:r>
              <a:rPr lang="en-US" dirty="0" smtClean="0"/>
              <a:t>2x2 mm @ 25.4,=m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2.1x2.1 @ 28m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92" y="4293238"/>
            <a:ext cx="2899055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344130" y="4042800"/>
            <a:ext cx="630506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25726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Mirror:</a:t>
            </a:r>
          </a:p>
          <a:p>
            <a:r>
              <a:rPr lang="en-US" dirty="0" smtClean="0"/>
              <a:t>400mm</a:t>
            </a:r>
          </a:p>
          <a:p>
            <a:r>
              <a:rPr lang="en-US" dirty="0" smtClean="0"/>
              <a:t>2.1mm (mask)</a:t>
            </a:r>
            <a:endParaRPr lang="en-US" dirty="0"/>
          </a:p>
        </p:txBody>
      </p:sp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261" y="145642"/>
            <a:ext cx="1004042" cy="8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7415" y="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9" y="873735"/>
            <a:ext cx="2740523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78" y="3428751"/>
            <a:ext cx="2887103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195" y="537145"/>
            <a:ext cx="264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5360" y="464998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(2.1 x 1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90" y="928538"/>
            <a:ext cx="278316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026" y="3541934"/>
            <a:ext cx="2656991" cy="2374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550" y="73810"/>
            <a:ext cx="1689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26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352" y="78894"/>
            <a:ext cx="9449812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Spectral </a:t>
            </a: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response of mirrors and </a:t>
            </a: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attenuators (</a:t>
            </a: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filters)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93" y="1153704"/>
            <a:ext cx="2484276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3371607" y="3929834"/>
            <a:ext cx="904460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76398" y="2738507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3411" y="784372"/>
            <a:ext cx="36805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71425" y="785052"/>
            <a:ext cx="1284486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605035" y="2233410"/>
            <a:ext cx="108012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1965" y="2067655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25095" y="2067656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05035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3047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8836" y="1634147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1033" y="3239279"/>
            <a:ext cx="9171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0785" y="2369175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007967" y="4558922"/>
            <a:ext cx="1363640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3276882" y="4271545"/>
            <a:ext cx="243295" cy="807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86267" y="4152406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416902" y="4244378"/>
            <a:ext cx="1014701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416902" y="4620064"/>
            <a:ext cx="1102252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6383" y="4331804"/>
            <a:ext cx="12829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2866" y="4886090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3" y="3940057"/>
            <a:ext cx="2432640" cy="2605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084"/>
            <a:ext cx="3201033" cy="1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02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374490" y="78671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pc="-1" dirty="0" smtClean="0">
                <a:solidFill>
                  <a:srgbClr val="006BA6"/>
                </a:solidFill>
                <a:latin typeface="Calibri"/>
              </a:rPr>
              <a:t>Combined (X,Y,E) effect of optical elements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2120900"/>
            <a:ext cx="5283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02" y="38584"/>
            <a:ext cx="1079500" cy="109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1" y="3808921"/>
            <a:ext cx="2918735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758926" y="48014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2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2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020" y="712400"/>
            <a:ext cx="2220951" cy="256743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059" y="1076304"/>
            <a:ext cx="2614613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237" y="3375108"/>
            <a:ext cx="2349261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64187" y="3125123"/>
            <a:ext cx="2105825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1332" y="1162468"/>
            <a:ext cx="1974755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4300" y="1990560"/>
            <a:ext cx="3079781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87326" y="2782649"/>
            <a:ext cx="2393457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22341" y="3422641"/>
            <a:ext cx="1986192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327" y="4042800"/>
            <a:ext cx="2747232" cy="234925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02196" y="584684"/>
            <a:ext cx="2746772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728048" y="528667"/>
            <a:ext cx="319206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16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2524" y="-57136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469" y="558722"/>
            <a:ext cx="140440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26258" y="1825827"/>
            <a:ext cx="740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41393" y="630730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08456" y="594726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57417" y="594726"/>
            <a:ext cx="51305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41393" y="918762"/>
            <a:ext cx="567063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36348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71363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1693" y="414707"/>
            <a:ext cx="1583984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06815" y="5500869"/>
            <a:ext cx="73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349" y="3249618"/>
            <a:ext cx="770156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511" y="3249618"/>
            <a:ext cx="770156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087" y="3187014"/>
            <a:ext cx="864687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02471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6348" y="4447154"/>
            <a:ext cx="872133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510" y="4483158"/>
            <a:ext cx="872133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655" y="4375147"/>
            <a:ext cx="1295762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1453" y="3429638"/>
            <a:ext cx="3429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28337" y="2286915"/>
            <a:ext cx="6404307" cy="842821"/>
            <a:chOff x="1403648" y="4005064"/>
            <a:chExt cx="8539076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3286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8456" y="4627174"/>
            <a:ext cx="3429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7122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466618" y="2466934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66618" y="3475046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93621" y="4519162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67415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79" y="1389600"/>
            <a:ext cx="6914942" cy="5069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42" y="0"/>
            <a:ext cx="1181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1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7" y="1178062"/>
            <a:ext cx="7007430" cy="528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9662"/>
            <a:ext cx="15875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94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7F7F7F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rgbClr val="FF0000"/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rgbClr val="FF0000"/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3678770"/>
            <a:ext cx="8614238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>Outcome</a:t>
            </a:r>
            <a:b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Calculate main characteristics of synchrotron sources (dipoles and IDs)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Simulating beamline optics by ray-tracing to obtain main parameters of beam size, energy resolution and flux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Understand basic principles of x-ray o</a:t>
            </a:r>
            <a:r>
              <a:rPr lang="en-US" alt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ptics: 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Reflective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(aberrations, slope errors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), Diffractive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(dispersion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 and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Refractive (chromatic aberrations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</a:t>
            </a:r>
            <a:b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A few concepts about coherence</a:t>
            </a: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09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8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9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200" y="1253"/>
            <a:ext cx="123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53"/>
                          <a:ext cx="123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12" cy="635"/>
                <a:chOff x="1156" y="1298"/>
                <a:chExt cx="712" cy="635"/>
              </a:xfrm>
            </p:grpSpPr>
            <p:graphicFrame>
              <p:nvGraphicFramePr>
                <p:cNvPr id="1026" name="Object 2"/>
                <p:cNvGraphicFramePr>
                  <a:graphicFrameLocks noChangeAspect="1"/>
                </p:cNvGraphicFramePr>
                <p:nvPr/>
              </p:nvGraphicFramePr>
              <p:xfrm>
                <a:off x="1292" y="1298"/>
                <a:ext cx="576" cy="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12" name="Equation" r:id="rId11" imgW="914400" imgH="482400" progId="Equation.DSMT4">
                        <p:embed/>
                      </p:oleObj>
                    </mc:Choice>
                    <mc:Fallback>
                      <p:oleObj name="Equation" r:id="rId11" imgW="914400" imgH="48240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2" y="1298"/>
                              <a:ext cx="576" cy="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7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8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9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200" y="1253"/>
            <a:ext cx="123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40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53"/>
                          <a:ext cx="123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12" cy="635"/>
                <a:chOff x="1156" y="1298"/>
                <a:chExt cx="712" cy="635"/>
              </a:xfrm>
            </p:grpSpPr>
            <p:graphicFrame>
              <p:nvGraphicFramePr>
                <p:cNvPr id="1026" name="Object 2"/>
                <p:cNvGraphicFramePr>
                  <a:graphicFrameLocks noChangeAspect="1"/>
                </p:cNvGraphicFramePr>
                <p:nvPr/>
              </p:nvGraphicFramePr>
              <p:xfrm>
                <a:off x="1292" y="1298"/>
                <a:ext cx="576" cy="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1741" name="Equation" r:id="rId11" imgW="914400" imgH="482400" progId="Equation.DSMT4">
                        <p:embed/>
                      </p:oleObj>
                    </mc:Choice>
                    <mc:Fallback>
                      <p:oleObj name="Equation" r:id="rId11" imgW="914400" imgH="482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2" y="1298"/>
                              <a:ext cx="576" cy="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9563" y="5911851"/>
            <a:ext cx="2281238" cy="723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4888" y="864167"/>
            <a:ext cx="2749550" cy="12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7203" y="435429"/>
            <a:ext cx="38122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Continuation planes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245810" y="2467429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40972" y="4555065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58782" y="1313544"/>
            <a:ext cx="12095" cy="21098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46687" y="3773714"/>
            <a:ext cx="12095" cy="20876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3924" y="3909181"/>
            <a:ext cx="12095" cy="19521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92212" y="1917095"/>
            <a:ext cx="682169" cy="11792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20535503">
            <a:off x="3115578" y="308035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20535503">
            <a:off x="5070170" y="165777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0315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4142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57905" y="3060447"/>
            <a:ext cx="2391364" cy="35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46610" y="1821897"/>
            <a:ext cx="1400077" cy="23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905" y="5220304"/>
            <a:ext cx="578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2776695"/>
            <a:ext cx="12234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Side View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Top View</a:t>
            </a:r>
            <a:endParaRPr lang="en-US" dirty="0"/>
          </a:p>
        </p:txBody>
      </p:sp>
      <p:cxnSp>
        <p:nvCxnSpPr>
          <p:cNvPr id="34" name="Straight Connector 33"/>
          <p:cNvCxnSpPr>
            <a:endCxn id="19" idx="2"/>
          </p:cNvCxnSpPr>
          <p:nvPr/>
        </p:nvCxnSpPr>
        <p:spPr>
          <a:xfrm flipV="1">
            <a:off x="3654513" y="1833472"/>
            <a:ext cx="1992097" cy="1214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333" y="3894667"/>
            <a:ext cx="2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Source Plane for O.E.1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53909" y="3423352"/>
            <a:ext cx="244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Plane for O.E.2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67102" y="3906762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O.E.1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445339" y="3909181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O.E.2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41924" y="3260431"/>
            <a:ext cx="295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Image Plane </a:t>
            </a:r>
            <a:r>
              <a:rPr lang="en-US" dirty="0">
                <a:solidFill>
                  <a:srgbClr val="FF0000"/>
                </a:solidFill>
              </a:rPr>
              <a:t>for O.E</a:t>
            </a:r>
            <a:r>
              <a:rPr lang="en-US" dirty="0" smtClean="0">
                <a:solidFill>
                  <a:srgbClr val="FF0000"/>
                </a:solidFill>
              </a:rPr>
              <a:t>.1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Source Plane for O.E.2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114267" y="2000772"/>
            <a:ext cx="516602" cy="1047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658892" y="1842106"/>
            <a:ext cx="328251" cy="777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718863">
            <a:off x="4504009" y="2125308"/>
            <a:ext cx="1245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Optical axis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07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102" y="4845841"/>
            <a:ext cx="902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</a:t>
            </a:r>
            <a:r>
              <a:rPr lang="en-US" dirty="0" smtClean="0"/>
              <a:t>that (</a:t>
            </a:r>
            <a:r>
              <a:rPr lang="en-US" dirty="0" smtClean="0">
                <a:solidFill>
                  <a:srgbClr val="FF0000"/>
                </a:solidFill>
              </a:rPr>
              <a:t>VERY IMPORTANT!</a:t>
            </a:r>
            <a:r>
              <a:rPr lang="en-US" dirty="0" smtClean="0"/>
              <a:t>):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y(2) coordinate is along the beam </a:t>
            </a:r>
            <a:r>
              <a:rPr lang="en-US" dirty="0" smtClean="0"/>
              <a:t>direction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position </a:t>
            </a:r>
            <a:r>
              <a:rPr lang="en-US" dirty="0" smtClean="0"/>
              <a:t>(Source Plane Distance)</a:t>
            </a:r>
            <a:r>
              <a:rPr lang="en-US" dirty="0"/>
              <a:t>, </a:t>
            </a:r>
            <a:r>
              <a:rPr lang="en-US" dirty="0" smtClean="0"/>
              <a:t>orientation (O.E. Orientation Angle) of </a:t>
            </a:r>
            <a:r>
              <a:rPr lang="en-US" dirty="0"/>
              <a:t>any </a:t>
            </a:r>
            <a:r>
              <a:rPr lang="en-US" dirty="0" err="1"/>
              <a:t>o.e</a:t>
            </a:r>
            <a:r>
              <a:rPr lang="en-US" dirty="0"/>
              <a:t>. is always referred to the previous </a:t>
            </a:r>
            <a:r>
              <a:rPr lang="en-US" dirty="0" smtClean="0"/>
              <a:t>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Source Plane and Image Plane for each optical element are the “Continuation Planes”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frame is rotated if one </a:t>
            </a:r>
            <a:r>
              <a:rPr lang="en-US" dirty="0" err="1"/>
              <a:t>o.e</a:t>
            </a:r>
            <a:r>
              <a:rPr lang="en-US" dirty="0"/>
              <a:t>. is rotated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0" y="628960"/>
            <a:ext cx="6702506" cy="41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" y="1157924"/>
            <a:ext cx="3500042" cy="469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6" y="1254564"/>
            <a:ext cx="3676408" cy="4404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3722" y="19679"/>
            <a:ext cx="586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SHADOW ray’s variables (</a:t>
            </a:r>
            <a:r>
              <a:rPr lang="en-US" sz="2800" i="1" dirty="0" smtClean="0"/>
              <a:t>columns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85908" y="634704"/>
            <a:ext cx="1342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Stored: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717504" y="731344"/>
            <a:ext cx="1941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Computed: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18789" y="3811805"/>
            <a:ext cx="42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**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0" y="5889248"/>
            <a:ext cx="88416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400" dirty="0" smtClean="0">
                <a:solidFill>
                  <a:srgbClr val="0000FF"/>
                </a:solidFill>
              </a:rPr>
              <a:t>*</a:t>
            </a:r>
            <a:r>
              <a:rPr lang="en-US" sz="1400" dirty="0" smtClean="0"/>
              <a:t> X’,Y’,Z’ is the direction vector (unitary), for small angles (always in SR) Y’&lt;~1, and X’ and Z’ can be considered “divergences”</a:t>
            </a:r>
          </a:p>
          <a:p>
            <a:r>
              <a:rPr lang="en-US" sz="1400" dirty="0">
                <a:solidFill>
                  <a:srgbClr val="FF0000"/>
                </a:solidFill>
              </a:rPr>
              <a:t>** </a:t>
            </a:r>
            <a:r>
              <a:rPr lang="en-US" sz="1400" dirty="0"/>
              <a:t>Column 11 is energy in </a:t>
            </a:r>
            <a:r>
              <a:rPr lang="en-US" sz="1400" dirty="0" err="1"/>
              <a:t>eV</a:t>
            </a:r>
            <a:r>
              <a:rPr lang="en-US" sz="1400" dirty="0"/>
              <a:t>. Internally SHADOW stores the wavenumber </a:t>
            </a:r>
            <a:r>
              <a:rPr lang="en-US" sz="1400" dirty="0">
                <a:latin typeface="Symbol" charset="2"/>
                <a:cs typeface="Symbol" charset="2"/>
              </a:rPr>
              <a:t>2 p / l </a:t>
            </a:r>
            <a:r>
              <a:rPr lang="en-US" sz="1400" dirty="0"/>
              <a:t>in cm</a:t>
            </a:r>
            <a:r>
              <a:rPr lang="en-US" sz="1400" baseline="30000" dirty="0"/>
              <a:t>-1</a:t>
            </a:r>
            <a:r>
              <a:rPr lang="en-US" sz="1400" dirty="0"/>
              <a:t> </a:t>
            </a:r>
          </a:p>
          <a:p>
            <a:endParaRPr lang="en-US" sz="1200" baseline="30000" dirty="0" smtClean="0"/>
          </a:p>
          <a:p>
            <a:pPr marL="285750" indent="-285750">
              <a:buFontTx/>
              <a:buChar char="•"/>
            </a:pP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4342190" y="2394857"/>
            <a:ext cx="4390572" cy="266095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129" y="1933192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*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1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Optical elements</a:t>
            </a:r>
            <a:endParaRPr lang="en-GB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For each optics element SHADOW includes: </a:t>
            </a:r>
          </a:p>
          <a:p>
            <a:r>
              <a:rPr lang="en-US" altLang="en-US" smtClean="0">
                <a:solidFill>
                  <a:srgbClr val="0070C0"/>
                </a:solidFill>
                <a:ea typeface="ＭＳ Ｐゴシック" panose="020B0600070205080204" pitchFamily="34" charset="-128"/>
              </a:rPr>
              <a:t>Geometrical model: how the direction of the rays are changed (reflected, refracted or diffracted)</a:t>
            </a:r>
          </a:p>
          <a:p>
            <a:r>
              <a:rPr lang="en-US" altLang="en-US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Physical model: how the ray intensity (in fact electric fields) decreases because of the interaction</a:t>
            </a:r>
            <a:endParaRPr lang="en-GB" altLang="en-US" smtClean="0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185988" y="5526088"/>
            <a:ext cx="650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70C0"/>
                </a:solidFill>
              </a:rPr>
              <a:t>Structures along the surface =&gt;playing with the direction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B050"/>
                </a:solidFill>
              </a:rPr>
              <a:t>Structures in depth =&gt; playing with the reflectivity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11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113729"/>
            <a:ext cx="1828800" cy="231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88"/>
            <a:ext cx="9144000" cy="609600"/>
          </a:xfrm>
        </p:spPr>
        <p:txBody>
          <a:bodyPr/>
          <a:lstStyle/>
          <a:p>
            <a:pPr algn="ctr"/>
            <a:r>
              <a:rPr lang="en-US" sz="3200" dirty="0" smtClean="0"/>
              <a:t>Sources II (Wiggler </a:t>
            </a:r>
            <a:r>
              <a:rPr lang="en-US" sz="2000" dirty="0" smtClean="0"/>
              <a:t>and also </a:t>
            </a:r>
            <a:r>
              <a:rPr lang="en-US" sz="2000" dirty="0" err="1" smtClean="0"/>
              <a:t>mutiple</a:t>
            </a:r>
            <a:r>
              <a:rPr lang="en-US" sz="2000" dirty="0" smtClean="0"/>
              <a:t> BMs and Short IDs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1035198"/>
            <a:ext cx="2323987" cy="158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10747"/>
            <a:ext cx="2171700" cy="1503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87147"/>
            <a:ext cx="2230864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0341"/>
            <a:ext cx="90487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634547"/>
            <a:ext cx="3952875" cy="1838410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980273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329747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 flipV="1">
            <a:off x="3505200" y="1827730"/>
            <a:ext cx="1066802" cy="909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98609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36674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8" name="Equation" r:id="rId12" imgW="1574640" imgH="444240" progId="Equation.DSMT4">
                  <p:embed/>
                </p:oleObj>
              </mc:Choice>
              <mc:Fallback>
                <p:oleObj name="Equation" r:id="rId12" imgW="1574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8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24200"/>
            <a:ext cx="4703239" cy="2815630"/>
          </a:xfrm>
          <a:prstGeom prst="rect">
            <a:avLst/>
          </a:prstGeom>
        </p:spPr>
      </p:pic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298819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361885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3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12" y="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2004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1185416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08731"/>
              </p:ext>
            </p:extLst>
          </p:nvPr>
        </p:nvGraphicFramePr>
        <p:xfrm>
          <a:off x="6400800" y="37338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5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155110"/>
              </p:ext>
            </p:extLst>
          </p:nvPr>
        </p:nvGraphicFramePr>
        <p:xfrm>
          <a:off x="6400800" y="2514600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6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14600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475624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1185416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1185416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700604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52400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11854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-18406" y="762000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104525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0271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1600" dirty="0" smtClean="0">
                <a:ea typeface="ＭＳ Ｐゴシック" panose="020B0600070205080204" pitchFamily="34" charset="-128"/>
              </a:rPr>
            </a:br>
            <a:r>
              <a:rPr lang="en-US" altLang="en-US" sz="1600" dirty="0" smtClean="0">
                <a:ea typeface="ＭＳ Ｐゴシック" panose="020B0600070205080204" pitchFamily="34" charset="-128"/>
              </a:rPr>
              <a:t>J W. M.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DuMond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Phys. Rev. 52, 872 – (1937)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r>
              <a:rPr lang="en-US" altLang="en-US" sz="1800" dirty="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143000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2" y="350520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110709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2687833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228600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1540113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1540113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031649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455585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455585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031649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031649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1823737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2987918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2651829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3371909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3047873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3047873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127993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4380021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20474"/>
              </p:ext>
            </p:extLst>
          </p:nvPr>
        </p:nvGraphicFramePr>
        <p:xfrm>
          <a:off x="6248400" y="4343400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8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343400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14600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7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301931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1805987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805987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5967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354159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318155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318155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354159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4594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37393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22992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3739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3622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05801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1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43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sampling a </a:t>
            </a:r>
            <a:r>
              <a:rPr lang="en-US" dirty="0" err="1" smtClean="0"/>
              <a:t>wavefront</a:t>
            </a:r>
            <a:r>
              <a:rPr lang="en-US" dirty="0" smtClean="0"/>
              <a:t> (</a:t>
            </a:r>
            <a:r>
              <a:rPr lang="en-US" dirty="0" err="1" smtClean="0"/>
              <a:t>monochromatoc</a:t>
            </a:r>
            <a:r>
              <a:rPr lang="en-US" dirty="0" smtClean="0"/>
              <a:t> and coherent), and propagate it (in free space and trough optical elements)</a:t>
            </a:r>
          </a:p>
          <a:p>
            <a:r>
              <a:rPr lang="en-US" dirty="0" smtClean="0"/>
              <a:t>2D </a:t>
            </a:r>
            <a:r>
              <a:rPr lang="en-US" dirty="0" err="1" smtClean="0"/>
              <a:t>wavefront</a:t>
            </a:r>
            <a:r>
              <a:rPr lang="en-US" dirty="0" smtClean="0"/>
              <a:t> sampling </a:t>
            </a:r>
            <a:r>
              <a:rPr lang="en-US" dirty="0"/>
              <a:t>i</a:t>
            </a:r>
            <a:r>
              <a:rPr lang="en-US" dirty="0" smtClean="0"/>
              <a:t>s costly ~N^2</a:t>
            </a:r>
          </a:p>
          <a:p>
            <a:r>
              <a:rPr lang="en-US" dirty="0" smtClean="0"/>
              <a:t>Propagation is expensive N^4 or N^2 if FFT</a:t>
            </a:r>
          </a:p>
          <a:p>
            <a:r>
              <a:rPr lang="en-US" dirty="0" smtClean="0"/>
              <a:t>Optical elements </a:t>
            </a:r>
            <a:r>
              <a:rPr lang="en-US" dirty="0" err="1" smtClean="0"/>
              <a:t>modelled</a:t>
            </a:r>
            <a:r>
              <a:rPr lang="en-US" dirty="0" smtClean="0"/>
              <a:t> as thin objects</a:t>
            </a:r>
          </a:p>
          <a:p>
            <a:r>
              <a:rPr lang="en-US" dirty="0" smtClean="0"/>
              <a:t>Parameter setting is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0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756CBF-9493-3544-952B-28C3A65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7" b="3730"/>
          <a:stretch/>
        </p:blipFill>
        <p:spPr>
          <a:xfrm>
            <a:off x="150051" y="2742185"/>
            <a:ext cx="8870124" cy="3983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943813-742C-614A-9654-37172B7DA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latin typeface="Arial"/>
              </a:rPr>
              <a:pPr/>
              <a:t>49</a:t>
            </a:fld>
            <a:endParaRPr lang="en-US" dirty="0"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3809970-9A6E-9A44-AD84-DE80CE5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64" y="179725"/>
            <a:ext cx="8909136" cy="828948"/>
          </a:xfrm>
        </p:spPr>
        <p:txBody>
          <a:bodyPr/>
          <a:lstStyle/>
          <a:p>
            <a:r>
              <a:rPr lang="en-US" sz="4000" dirty="0"/>
              <a:t>Wavefront and Propagator discretization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E39C049-02A1-E34C-AC55-15E594AA6F5F}"/>
              </a:ext>
            </a:extLst>
          </p:cNvPr>
          <p:cNvSpPr txBox="1"/>
          <p:nvPr/>
        </p:nvSpPr>
        <p:spPr>
          <a:xfrm>
            <a:off x="273876" y="940195"/>
            <a:ext cx="4601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the discretization: Replicas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Replicas can be avoided by increasing the sampling or by isolating the main feature at the image plane, if the replica are well separated.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607248-7EB6-244C-8E24-A1F96B4CCF2D}"/>
              </a:ext>
            </a:extLst>
          </p:cNvPr>
          <p:cNvSpPr txBox="1"/>
          <p:nvPr/>
        </p:nvSpPr>
        <p:spPr>
          <a:xfrm>
            <a:off x="5095080" y="1008673"/>
            <a:ext cx="39250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under-sampling: Aliasing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Under-sampling produces an overlapping of the replicas, thus completely distorting the expected result. This effect is called </a:t>
            </a:r>
            <a:r>
              <a:rPr lang="en-US" i="1" dirty="0">
                <a:solidFill>
                  <a:srgbClr val="005C98"/>
                </a:solidFill>
              </a:rPr>
              <a:t>aliasing.</a:t>
            </a:r>
            <a:endParaRPr lang="en-US" dirty="0">
              <a:solidFill>
                <a:srgbClr val="005C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 bwMode="auto">
          <a:xfrm>
            <a:off x="511133" y="132447"/>
            <a:ext cx="5713563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The OASYS Project</a:t>
            </a:r>
          </a:p>
        </p:txBody>
      </p:sp>
      <p:pic>
        <p:nvPicPr>
          <p:cNvPr id="73731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70" y="885009"/>
            <a:ext cx="4914546" cy="29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ZoneTexte 6"/>
          <p:cNvSpPr txBox="1">
            <a:spLocks noChangeArrowheads="1"/>
          </p:cNvSpPr>
          <p:nvPr/>
        </p:nvSpPr>
        <p:spPr bwMode="auto">
          <a:xfrm>
            <a:off x="1241281" y="3834047"/>
            <a:ext cx="6623297" cy="1447812"/>
          </a:xfrm>
          <a:prstGeom prst="rect">
            <a:avLst/>
          </a:prstGeom>
          <a:solidFill>
            <a:srgbClr val="DCE6F2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wrap="square" lIns="62209" tIns="31105" rIns="62209" bIns="31105">
            <a:spAutoFit/>
          </a:bodyPr>
          <a:lstStyle>
            <a:lvl1pPr marL="342900" indent="-3429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FF6600"/>
                </a:solidFill>
              </a:rPr>
              <a:t>OASYS</a:t>
            </a:r>
            <a:r>
              <a:rPr lang="fr-FR" sz="1800" dirty="0">
                <a:solidFill>
                  <a:srgbClr val="1F497D"/>
                </a:solidFill>
              </a:rPr>
              <a:t> =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O</a:t>
            </a:r>
            <a:r>
              <a:rPr lang="fr-FR" sz="1800" dirty="0" err="1">
                <a:solidFill>
                  <a:srgbClr val="1F497D"/>
                </a:solidFill>
              </a:rPr>
              <a:t>r</a:t>
            </a:r>
            <a:r>
              <a:rPr lang="fr-FR" sz="1800" dirty="0" err="1">
                <a:solidFill>
                  <a:srgbClr val="FF6600"/>
                </a:solidFill>
              </a:rPr>
              <a:t>A</a:t>
            </a:r>
            <a:r>
              <a:rPr lang="fr-FR" sz="1800" dirty="0" err="1">
                <a:solidFill>
                  <a:srgbClr val="1F497D"/>
                </a:solidFill>
              </a:rPr>
              <a:t>nge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SY</a:t>
            </a:r>
            <a:r>
              <a:rPr lang="fr-FR" sz="1800" dirty="0" err="1">
                <a:solidFill>
                  <a:srgbClr val="1F497D"/>
                </a:solidFill>
              </a:rPr>
              <a:t>nchrotron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>
                <a:solidFill>
                  <a:srgbClr val="FF6600"/>
                </a:solidFill>
              </a:rPr>
              <a:t>S</a:t>
            </a:r>
            <a:r>
              <a:rPr lang="fr-FR" sz="1800" dirty="0">
                <a:solidFill>
                  <a:srgbClr val="1F497D"/>
                </a:solidFill>
              </a:rPr>
              <a:t>uite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A </a:t>
            </a:r>
            <a:r>
              <a:rPr lang="fr-FR" sz="1800" dirty="0" err="1">
                <a:solidFill>
                  <a:srgbClr val="1F497D"/>
                </a:solidFill>
              </a:rPr>
              <a:t>common</a:t>
            </a:r>
            <a:r>
              <a:rPr lang="fr-FR" sz="1800" dirty="0">
                <a:solidFill>
                  <a:srgbClr val="1F497D"/>
                </a:solidFill>
              </a:rPr>
              <a:t> </a:t>
            </a:r>
            <a:r>
              <a:rPr lang="fr-FR" sz="1800" dirty="0" err="1">
                <a:solidFill>
                  <a:srgbClr val="1F497D"/>
                </a:solidFill>
              </a:rPr>
              <a:t>platform</a:t>
            </a:r>
            <a:r>
              <a:rPr lang="fr-FR" sz="1800" dirty="0">
                <a:solidFill>
                  <a:srgbClr val="1F497D"/>
                </a:solidFill>
              </a:rPr>
              <a:t> to </a:t>
            </a:r>
            <a:r>
              <a:rPr lang="fr-FR" sz="1800" dirty="0" err="1">
                <a:solidFill>
                  <a:srgbClr val="1F497D"/>
                </a:solidFill>
              </a:rPr>
              <a:t>build</a:t>
            </a:r>
            <a:r>
              <a:rPr lang="fr-FR" sz="1800" dirty="0">
                <a:solidFill>
                  <a:srgbClr val="1F497D"/>
                </a:solidFill>
              </a:rPr>
              <a:t> synchrotron-</a:t>
            </a:r>
            <a:r>
              <a:rPr lang="fr-FR" sz="1800" dirty="0" err="1">
                <a:solidFill>
                  <a:srgbClr val="1F497D"/>
                </a:solidFill>
              </a:rPr>
              <a:t>oriented</a:t>
            </a:r>
            <a:r>
              <a:rPr lang="fr-FR" sz="1800" dirty="0">
                <a:solidFill>
                  <a:srgbClr val="1F497D"/>
                </a:solidFill>
              </a:rPr>
              <a:t> User Interfaces </a:t>
            </a:r>
            <a:r>
              <a:rPr lang="fr-FR" sz="1800" b="1" i="1" dirty="0" err="1">
                <a:solidFill>
                  <a:srgbClr val="1F497D"/>
                </a:solidFill>
              </a:rPr>
              <a:t>that</a:t>
            </a:r>
            <a:r>
              <a:rPr lang="fr-FR" sz="1800" b="1" i="1" dirty="0">
                <a:solidFill>
                  <a:srgbClr val="1F497D"/>
                </a:solidFill>
              </a:rPr>
              <a:t> </a:t>
            </a:r>
            <a:r>
              <a:rPr lang="fr-FR" sz="1800" b="1" i="1" dirty="0" err="1">
                <a:solidFill>
                  <a:srgbClr val="1F497D"/>
                </a:solidFill>
              </a:rPr>
              <a:t>communicate</a:t>
            </a:r>
            <a:endParaRPr lang="fr-FR" sz="1800" b="1" i="1" dirty="0">
              <a:solidFill>
                <a:srgbClr val="1F497D"/>
              </a:solidFill>
            </a:endParaRP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The </a:t>
            </a:r>
            <a:r>
              <a:rPr lang="fr-FR" sz="1800" dirty="0" err="1">
                <a:solidFill>
                  <a:srgbClr val="1F497D"/>
                </a:solidFill>
              </a:rPr>
              <a:t>upper</a:t>
            </a:r>
            <a:r>
              <a:rPr lang="fr-FR" sz="1800" dirty="0">
                <a:solidFill>
                  <a:srgbClr val="1F497D"/>
                </a:solidFill>
              </a:rPr>
              <a:t> layer of the application </a:t>
            </a:r>
            <a:r>
              <a:rPr lang="fr-FR" sz="1800" dirty="0" err="1">
                <a:solidFill>
                  <a:srgbClr val="1F497D"/>
                </a:solidFill>
              </a:rPr>
              <a:t>presented</a:t>
            </a:r>
            <a:r>
              <a:rPr lang="fr-FR" sz="1800" dirty="0">
                <a:solidFill>
                  <a:srgbClr val="1F497D"/>
                </a:solidFill>
              </a:rPr>
              <a:t> to the user 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Open Source &amp; Python </a:t>
            </a:r>
            <a:r>
              <a:rPr lang="fr-FR" sz="1800" dirty="0" err="1">
                <a:solidFill>
                  <a:srgbClr val="1F497D"/>
                </a:solidFill>
              </a:rPr>
              <a:t>technology</a:t>
            </a:r>
            <a:endParaRPr lang="fr-FR" sz="1800" dirty="0">
              <a:solidFill>
                <a:srgbClr val="1F497D"/>
              </a:solidFill>
            </a:endParaRPr>
          </a:p>
        </p:txBody>
      </p:sp>
      <p:pic>
        <p:nvPicPr>
          <p:cNvPr id="7" name="Immagine 5" descr="PPT-schermata 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602" y="2318893"/>
            <a:ext cx="1394657" cy="9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429" y="615420"/>
            <a:ext cx="1631478" cy="207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0525" y="3227868"/>
            <a:ext cx="17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 </a:t>
            </a:r>
            <a:r>
              <a:rPr lang="en-US" dirty="0" err="1"/>
              <a:t>Rebuffi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9025" y="3227868"/>
            <a:ext cx="29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Manuel Sanchez del Rio</a:t>
            </a:r>
          </a:p>
        </p:txBody>
      </p:sp>
      <p:pic>
        <p:nvPicPr>
          <p:cNvPr id="10242" name="Picture 2" descr="ANL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20" y="1311936"/>
            <a:ext cx="2880308" cy="10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304" y="5410279"/>
            <a:ext cx="857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Luca </a:t>
            </a:r>
            <a:r>
              <a:rPr lang="en-GB" dirty="0" err="1"/>
              <a:t>Rebuffi</a:t>
            </a:r>
            <a:r>
              <a:rPr lang="en-GB" dirty="0"/>
              <a:t>, Manuel Sanchez del Rio (2017)  </a:t>
            </a:r>
            <a:endParaRPr lang="en-GB" dirty="0" smtClean="0"/>
          </a:p>
          <a:p>
            <a:r>
              <a:rPr lang="en-GB" b="1" dirty="0" smtClean="0"/>
              <a:t>OASYS </a:t>
            </a:r>
            <a:r>
              <a:rPr lang="en-GB" b="1" dirty="0"/>
              <a:t>(</a:t>
            </a:r>
            <a:r>
              <a:rPr lang="en-GB" b="1" dirty="0" err="1"/>
              <a:t>OrAnge</a:t>
            </a:r>
            <a:r>
              <a:rPr lang="en-GB" b="1" dirty="0"/>
              <a:t> </a:t>
            </a:r>
            <a:r>
              <a:rPr lang="en-GB" b="1" dirty="0" err="1"/>
              <a:t>SYnchrotron</a:t>
            </a:r>
            <a:r>
              <a:rPr lang="en-GB" b="1" dirty="0"/>
              <a:t> Suite) : an open-source graphical environment for </a:t>
            </a:r>
            <a:r>
              <a:rPr lang="en-GB" b="1" dirty="0" smtClean="0"/>
              <a:t>x</a:t>
            </a:r>
            <a:r>
              <a:rPr lang="en-GB" b="1" dirty="0"/>
              <a:t>-ray virtual </a:t>
            </a:r>
            <a:r>
              <a:rPr lang="en-GB" b="1" dirty="0" smtClean="0"/>
              <a:t>experiments</a:t>
            </a:r>
          </a:p>
          <a:p>
            <a:r>
              <a:rPr lang="en-GB" dirty="0"/>
              <a:t> </a:t>
            </a:r>
            <a:r>
              <a:rPr lang="en-GB" i="1" dirty="0" err="1"/>
              <a:t>Proc.SPIE</a:t>
            </a:r>
            <a:r>
              <a:rPr lang="en-GB" dirty="0"/>
              <a:t> 10388:  10388-10388</a:t>
            </a:r>
            <a:r>
              <a:rPr lang="en-GB" dirty="0" smtClean="0"/>
              <a:t>. </a:t>
            </a:r>
            <a:r>
              <a:rPr lang="en-GB" dirty="0" smtClean="0">
                <a:hlinkClick r:id="rId7"/>
              </a:rPr>
              <a:t>http://dx.doi.org/10.1117/12.2274263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1304" y="13697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oasys-kit.github.io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600" y="2693177"/>
            <a:ext cx="1930268" cy="4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8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 smtClean="0"/>
              <a:t>SRW (Oleg </a:t>
            </a:r>
            <a:r>
              <a:rPr lang="en-US" dirty="0" err="1" smtClean="0"/>
              <a:t>Chubar</a:t>
            </a:r>
            <a:r>
              <a:rPr lang="en-US" dirty="0" smtClean="0"/>
              <a:t>, BNL)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77" y="1562108"/>
            <a:ext cx="1912056" cy="2615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4CDE2E3-3688-6F45-A19F-D7A6848CA65D}"/>
              </a:ext>
            </a:extLst>
          </p:cNvPr>
          <p:cNvSpPr/>
          <p:nvPr/>
        </p:nvSpPr>
        <p:spPr>
          <a:xfrm>
            <a:off x="71049" y="98497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112375"/>
                </a:solidFill>
                <a:latin typeface="Times" pitchFamily="2" charset="0"/>
                <a:hlinkClick r:id="rId3"/>
              </a:rPr>
              <a:t>https://github.com/ochubar/SRW</a:t>
            </a:r>
            <a:r>
              <a:rPr lang="en-US" sz="2000" dirty="0">
                <a:solidFill>
                  <a:srgbClr val="112375"/>
                </a:solidFill>
                <a:latin typeface="Times" pitchFamily="2" charset="0"/>
              </a:rPr>
              <a:t> 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6871D3-EFC5-7A47-A62F-BBDBC17D2323}"/>
              </a:ext>
            </a:extLst>
          </p:cNvPr>
          <p:cNvSpPr/>
          <p:nvPr/>
        </p:nvSpPr>
        <p:spPr>
          <a:xfrm>
            <a:off x="71049" y="1613815"/>
            <a:ext cx="6711071" cy="743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Ellaume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Accurate and efficient computation of synchrotron radiation in the near field region.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Proceedings of the 6th European Particle Accelerator Conference - EPAC-98, pages 1177-1179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EDA4E6-E946-5444-BC74-B0F8D391A70B}"/>
              </a:ext>
            </a:extLst>
          </p:cNvPr>
          <p:cNvSpPr/>
          <p:nvPr/>
        </p:nvSpPr>
        <p:spPr>
          <a:xfrm>
            <a:off x="71049" y="2357641"/>
            <a:ext cx="6496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Wavefront calculations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. Proc. SPIE, 4143:48-59 (2001)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1973FC-1D63-C04A-A8C8-59561E617374}"/>
              </a:ext>
            </a:extLst>
          </p:cNvPr>
          <p:cNvSpPr/>
          <p:nvPr/>
        </p:nvSpPr>
        <p:spPr>
          <a:xfrm>
            <a:off x="71049" y="2723837"/>
            <a:ext cx="6711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Berman, L., Chu, Y.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Hubert,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Kaznatcheev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K., Shapiro, D. Shen, Q.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Baltser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Development of partially-coherent wavefront propagation simulation methods for 3rd and 4th generation synchrotron radiation sources.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8141:814107 (2011) </a:t>
            </a:r>
            <a:endParaRPr lang="en-US" sz="1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B332FB-4951-744E-9227-50AA40655A37}"/>
              </a:ext>
            </a:extLst>
          </p:cNvPr>
          <p:cNvSpPr/>
          <p:nvPr/>
        </p:nvSpPr>
        <p:spPr>
          <a:xfrm>
            <a:off x="71049" y="3662940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.: Recent updates in the "Synchrotron Radiation Workshop" code, on-going developments, simulation activities, and plans for the future.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9209:920907 (2014)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F60C7CF-9EDE-6241-B1CF-6B4075F279D5}"/>
              </a:ext>
            </a:extLst>
          </p:cNvPr>
          <p:cNvSpPr/>
          <p:nvPr/>
        </p:nvSpPr>
        <p:spPr>
          <a:xfrm>
            <a:off x="71049" y="41774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Rakitin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Chen-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Y.K., Chu, Y.S.,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Hidas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D.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L.: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Main functions, recent updates, and applications of Synchrotron Radiation Workshop code.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10388:1038805 (2017)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F5A6CBB-8E82-E94B-B7ED-5AC5C82621BB}"/>
              </a:ext>
            </a:extLst>
          </p:cNvPr>
          <p:cNvSpPr/>
          <p:nvPr/>
        </p:nvSpPr>
        <p:spPr>
          <a:xfrm>
            <a:off x="71049" y="4874744"/>
            <a:ext cx="656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Celestre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R.: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Memory and CPU efficient computation of the Fresnel free-space propagator in Fourier optics simulation.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Opt. Express 27, 28750-28759 (2019)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7277" y="4325610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OASYS interface by Luca </a:t>
            </a:r>
            <a:r>
              <a:rPr lang="en-US" dirty="0" err="1" smtClean="0"/>
              <a:t>Rebuffi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0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 smtClean="0"/>
              <a:t>WOFRY (OASYS team)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44" y="3083152"/>
            <a:ext cx="33147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64" y="898303"/>
            <a:ext cx="759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Simpler use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Basic </a:t>
            </a:r>
            <a:r>
              <a:rPr lang="en-US" dirty="0" err="1" smtClean="0"/>
              <a:t>wavefronts</a:t>
            </a:r>
            <a:r>
              <a:rPr lang="en-US" dirty="0" smtClean="0"/>
              <a:t> (plane waves, spherical waves)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1D and 2D modes (less expensive)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Approximated </a:t>
            </a:r>
            <a:r>
              <a:rPr lang="en-US" dirty="0" err="1" smtClean="0"/>
              <a:t>undulator</a:t>
            </a:r>
            <a:r>
              <a:rPr lang="en-US" dirty="0" smtClean="0"/>
              <a:t>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Effective propagators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 as complete as SRW but growing 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prototyping </a:t>
            </a:r>
            <a:r>
              <a:rPr lang="en-US" dirty="0" err="1" smtClean="0"/>
              <a:t>beamlines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45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772400" cy="1362075"/>
          </a:xfrm>
        </p:spPr>
        <p:txBody>
          <a:bodyPr/>
          <a:lstStyle/>
          <a:p>
            <a:r>
              <a:rPr lang="en-US" dirty="0" smtClean="0"/>
              <a:t>Propagators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200400"/>
            <a:ext cx="4281999" cy="2473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4279900" cy="2270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4478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/>
                <a:cs typeface="Calibri"/>
              </a:rPr>
              <a:t>1D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9624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/>
                <a:cs typeface="Calibri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575608"/>
            <a:ext cx="2834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 (convolution)</a:t>
            </a:r>
          </a:p>
          <a:p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Integral 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Fresnel Zoom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 Zoom Scaled</a:t>
            </a:r>
          </a:p>
        </p:txBody>
      </p:sp>
    </p:spTree>
    <p:extLst>
      <p:ext uri="{BB962C8B-B14F-4D97-AF65-F5344CB8AC3E}">
        <p14:creationId xmlns:p14="http://schemas.microsoft.com/office/powerpoint/2010/main" val="273694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362075"/>
          </a:xfrm>
        </p:spPr>
        <p:txBody>
          <a:bodyPr/>
          <a:lstStyle/>
          <a:p>
            <a:r>
              <a:rPr lang="en-US" dirty="0" smtClean="0"/>
              <a:t>Zoom Propagator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92974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3733800"/>
            <a:ext cx="772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G.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Pirro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, Master Thesis (2017)</a:t>
            </a:r>
          </a:p>
          <a:p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oasys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-kit/documents/blob/master/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zoom_propagator_pirro_thesis.pdf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 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19400"/>
            <a:ext cx="7505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6672" y="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err="1" smtClean="0">
                <a:solidFill>
                  <a:srgbClr val="FF0000"/>
                </a:solidFill>
              </a:rPr>
              <a:t>wofry_examples.ows</a:t>
            </a:r>
            <a:r>
              <a:rPr lang="en-US" dirty="0"/>
              <a:t> </a:t>
            </a:r>
            <a:r>
              <a:rPr lang="en-US" dirty="0" smtClean="0"/>
              <a:t>  simple propagation cases</a:t>
            </a:r>
            <a:endParaRPr lang="en-GB" sz="5300" dirty="0">
              <a:solidFill>
                <a:srgbClr val="3366FF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5086" y="1066800"/>
            <a:ext cx="936389" cy="1295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0600" y="6858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Aperture=0.4 mm, </a:t>
            </a:r>
            <a:r>
              <a:rPr lang="en-US" dirty="0">
                <a:latin typeface="Symbol" charset="2"/>
                <a:cs typeface="Symbol" charset="2"/>
              </a:rPr>
              <a:t>E</a:t>
            </a:r>
            <a:r>
              <a:rPr lang="en-US" dirty="0" smtClean="0"/>
              <a:t>=17225 </a:t>
            </a:r>
            <a:r>
              <a:rPr lang="en-US" dirty="0" err="1" smtClean="0"/>
              <a:t>eV</a:t>
            </a:r>
            <a:r>
              <a:rPr lang="en-US" dirty="0" smtClean="0"/>
              <a:t>, D=5cm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200275" y="3581400"/>
            <a:ext cx="936389" cy="12954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3190875" y="23622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190875" y="37338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9475" y="2983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67075" y="420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F=D/2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190875" y="4913293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67075" y="53821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F=D/2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8860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812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190875" y="28194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336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0875" y="2895600"/>
            <a:ext cx="990600" cy="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90875" y="4234934"/>
            <a:ext cx="9906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90775" y="5370493"/>
            <a:ext cx="17145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4419600" y="990600"/>
            <a:ext cx="304800" cy="3657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029075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038600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38600" y="529429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38200" y="15240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Converging spherical +</a:t>
            </a:r>
          </a:p>
          <a:p>
            <a:r>
              <a:rPr lang="en-US" sz="1400" dirty="0" smtClean="0"/>
              <a:t>Propagation (D)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400" y="25146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Plane + </a:t>
            </a:r>
            <a:br>
              <a:rPr lang="en-US" sz="1400" dirty="0" smtClean="0"/>
            </a:br>
            <a:r>
              <a:rPr lang="en-US" sz="1400" dirty="0" smtClean="0"/>
              <a:t>Lens (F=D)+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5500" y="38100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Spherical divergent+ </a:t>
            </a:r>
            <a:br>
              <a:rPr lang="en-US" sz="1400" dirty="0" smtClean="0"/>
            </a:br>
            <a:r>
              <a:rPr lang="en-US" sz="1400" dirty="0" smtClean="0"/>
              <a:t>Lens (F=D/2)+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5446693"/>
            <a:ext cx="422672" cy="381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76300" y="50656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Gaussian+</a:t>
            </a:r>
            <a:br>
              <a:rPr lang="en-US" sz="1400" dirty="0" smtClean="0"/>
            </a:br>
            <a:r>
              <a:rPr lang="en-US" sz="1400" dirty="0" smtClean="0"/>
              <a:t>Propagation(D)+ </a:t>
            </a:r>
            <a:br>
              <a:rPr lang="en-US" sz="1400" dirty="0" smtClean="0"/>
            </a:br>
            <a:r>
              <a:rPr lang="en-US" sz="1400" dirty="0" smtClean="0"/>
              <a:t>Lens (F=D/2)+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4400" y="10668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4400" y="2362200"/>
            <a:ext cx="3276600" cy="11430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4400" y="49530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14400" y="35814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45"/>
          <p:cNvSpPr txBox="1">
            <a:spLocks/>
          </p:cNvSpPr>
          <p:nvPr/>
        </p:nvSpPr>
        <p:spPr>
          <a:xfrm>
            <a:off x="7391400" y="60515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914400"/>
            <a:ext cx="3884924" cy="260511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505200"/>
            <a:ext cx="3774141" cy="2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382000" cy="762000"/>
          </a:xfrm>
        </p:spPr>
        <p:txBody>
          <a:bodyPr/>
          <a:lstStyle/>
          <a:p>
            <a:r>
              <a:rPr lang="en-US" dirty="0" smtClean="0"/>
              <a:t>2D Oversimplified </a:t>
            </a:r>
            <a:r>
              <a:rPr lang="en-US" dirty="0" err="1" smtClean="0"/>
              <a:t>Beamline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3276600" cy="1292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484726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3962400"/>
            <a:ext cx="8534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diffraction by a </a:t>
            </a:r>
            <a:r>
              <a:rPr lang="en-US" dirty="0" err="1"/>
              <a:t>DxD</a:t>
            </a:r>
            <a:r>
              <a:rPr lang="en-US" dirty="0"/>
              <a:t> square aperture of a collapsing spherical </a:t>
            </a:r>
            <a:r>
              <a:rPr lang="en-US" dirty="0" err="1"/>
              <a:t>wavefront</a:t>
            </a:r>
            <a:r>
              <a:rPr lang="en-US" dirty="0"/>
              <a:t> has an intensity distribution proportional to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kDx</a:t>
            </a:r>
            <a:r>
              <a:rPr lang="en-US" dirty="0"/>
              <a:t>/2f )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kDy</a:t>
            </a:r>
            <a:r>
              <a:rPr lang="en-US" dirty="0"/>
              <a:t>/2f), where k=2π/</a:t>
            </a:r>
            <a:r>
              <a:rPr lang="en-US" dirty="0" err="1"/>
              <a:t>λ</a:t>
            </a:r>
            <a:r>
              <a:rPr lang="en-US" dirty="0"/>
              <a:t>, x(y) is the horizontal (vertical) coordinate, and f is the distance aperture-focus (D/f is the divergence). Considering that the FWHM of sinc</a:t>
            </a:r>
            <a:r>
              <a:rPr lang="en-US" baseline="30000" dirty="0"/>
              <a:t>2</a:t>
            </a:r>
            <a:r>
              <a:rPr lang="en-US" dirty="0"/>
              <a:t>(x) is approximately 2.78, one obtains </a:t>
            </a:r>
            <a:r>
              <a:rPr lang="en-US" dirty="0" smtClean="0"/>
              <a:t>a </a:t>
            </a:r>
            <a:r>
              <a:rPr lang="en-US" dirty="0"/>
              <a:t>FWHM=0.885 * wavelength / </a:t>
            </a:r>
            <a:r>
              <a:rPr lang="en-US" dirty="0" smtClean="0"/>
              <a:t>divergence=18nm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337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Theoretical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86960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3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1893678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1559337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1520775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1550573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97675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940375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3442357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3408824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955258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465899" y="585766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785834" y="1596361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950099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m x N x N  Propagate: 2D integrals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2829" y="223308"/>
            <a:ext cx="82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Partial coherence is due to the electron beam </a:t>
            </a:r>
            <a:r>
              <a:rPr lang="en-US" dirty="0" err="1" smtClean="0"/>
              <a:t>emittance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120" y="869639"/>
            <a:ext cx="34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Multielectron</a:t>
            </a:r>
            <a:r>
              <a:rPr lang="en-US" dirty="0" smtClean="0"/>
              <a:t> Calculation (SRW)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22050" y="3362878"/>
            <a:ext cx="332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Coherent mode decomposition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608590" y="3347156"/>
            <a:ext cx="55378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hlinkClick r:id="rId10"/>
              </a:rPr>
              <a:t>http</a:t>
            </a:r>
            <a:r>
              <a:rPr lang="mr-IN" sz="1600" dirty="0">
                <a:hlinkClick r:id="rId10"/>
              </a:rPr>
              <a:t>://dx.doi.org/10.1209/0295-5075/119/34004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US" sz="1400" dirty="0"/>
              <a:t>Mark Glass, Manuel Sanchez del Rio (2017)  Coherent modes of X-ray beams emitted by </a:t>
            </a:r>
            <a:r>
              <a:rPr lang="en-US" sz="1400" dirty="0" err="1"/>
              <a:t>undulators</a:t>
            </a:r>
            <a:r>
              <a:rPr lang="en-US" sz="1400" dirty="0"/>
              <a:t> in new storage rings EPL (</a:t>
            </a:r>
            <a:r>
              <a:rPr lang="en-US" sz="1400" dirty="0" err="1"/>
              <a:t>Europhysics</a:t>
            </a:r>
            <a:r>
              <a:rPr lang="en-US" sz="1400" dirty="0"/>
              <a:t> Letters) 119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11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COMSYL </a:t>
            </a:r>
            <a:r>
              <a:rPr lang="en-US" cap="none" dirty="0" smtClean="0">
                <a:solidFill>
                  <a:schemeClr val="bg1"/>
                </a:solidFill>
              </a:rPr>
              <a:t>EBS S</a:t>
            </a:r>
            <a:r>
              <a:rPr lang="en-US" dirty="0" smtClean="0">
                <a:solidFill>
                  <a:schemeClr val="bg1"/>
                </a:solidFill>
              </a:rPr>
              <a:t>OURCE (CF 0.028)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58</a:t>
            </a:fld>
            <a:endParaRPr sz="800" b="1">
              <a:solidFill>
                <a:srgbClr val="1325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5073" y="5745473"/>
            <a:ext cx="49815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hlinkClick r:id="rId2"/>
              </a:rPr>
              <a:t>https://youtu.be/</a:t>
            </a:r>
            <a:r>
              <a:rPr lang="en-US" sz="2800" dirty="0" smtClean="0">
                <a:solidFill>
                  <a:srgbClr val="000000"/>
                </a:solidFill>
                <a:hlinkClick r:id="rId2"/>
              </a:rPr>
              <a:t>h24RrJZaQ80</a:t>
            </a:r>
            <a:endParaRPr lang="en-US" sz="2800" dirty="0" smtClean="0">
              <a:solidFill>
                <a:srgbClr val="000000"/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88" y="620146"/>
            <a:ext cx="7318943" cy="51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8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cap="all" dirty="0" smtClean="0">
                <a:solidFill>
                  <a:schemeClr val="bg1"/>
                </a:solidFill>
              </a:rPr>
              <a:t>COMSYL </a:t>
            </a:r>
            <a:r>
              <a:rPr lang="en-US" cap="none" dirty="0" smtClean="0">
                <a:solidFill>
                  <a:schemeClr val="bg1"/>
                </a:solidFill>
              </a:rPr>
              <a:t>HIGH BETA S</a:t>
            </a:r>
            <a:r>
              <a:rPr cap="all" dirty="0" smtClean="0">
                <a:solidFill>
                  <a:schemeClr val="bg1"/>
                </a:solidFill>
              </a:rPr>
              <a:t>OURCE</a:t>
            </a:r>
            <a:r>
              <a:rPr lang="en-US" cap="all" dirty="0" smtClean="0">
                <a:solidFill>
                  <a:schemeClr val="bg1"/>
                </a:solidFill>
              </a:rPr>
              <a:t> (CF 0.0013)</a:t>
            </a:r>
            <a:endParaRPr cap="all" dirty="0">
              <a:solidFill>
                <a:schemeClr val="bg1"/>
              </a:solidFill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59</a:t>
            </a:fld>
            <a:endParaRPr sz="800" b="1">
              <a:solidFill>
                <a:srgbClr val="1325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5943" y="5960219"/>
            <a:ext cx="51511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sz="2800" dirty="0" err="1">
                <a:solidFill>
                  <a:srgbClr val="000000"/>
                </a:solidFill>
                <a:hlinkClick r:id="rId2"/>
              </a:rPr>
              <a:t>youtu.be</a:t>
            </a:r>
            <a:r>
              <a:rPr lang="en-US" sz="2800" dirty="0">
                <a:solidFill>
                  <a:srgbClr val="000000"/>
                </a:solidFill>
                <a:hlinkClick r:id="rId2"/>
              </a:rPr>
              <a:t>/GqJkfv186x0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76" y="798117"/>
            <a:ext cx="7133665" cy="51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453086" y="538617"/>
            <a:ext cx="8233714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Synchrotron Virtual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Experiments</a:t>
            </a:r>
          </a:p>
        </p:txBody>
      </p:sp>
      <p:grpSp>
        <p:nvGrpSpPr>
          <p:cNvPr id="2" name="Grouper 33"/>
          <p:cNvGrpSpPr/>
          <p:nvPr/>
        </p:nvGrpSpPr>
        <p:grpSpPr>
          <a:xfrm>
            <a:off x="1200150" y="1300013"/>
            <a:ext cx="7159223" cy="1200150"/>
            <a:chOff x="76200" y="692696"/>
            <a:chExt cx="9545631" cy="1600200"/>
          </a:xfrm>
        </p:grpSpPr>
        <p:sp>
          <p:nvSpPr>
            <p:cNvPr id="8" name="Rectangle 7"/>
            <p:cNvSpPr/>
            <p:nvPr/>
          </p:nvSpPr>
          <p:spPr>
            <a:xfrm>
              <a:off x="1524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Storage Ring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Radiation devices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-&gt; 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rgbClr val="0070C0"/>
                  </a:solidFill>
                </a:rPr>
                <a:t>Beamline</a:t>
              </a:r>
              <a:endParaRPr lang="en-US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Sample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 -</a:t>
              </a:r>
              <a:r>
                <a:rPr lang="en-US" dirty="0">
                  <a:solidFill>
                    <a:srgbClr val="0070C0"/>
                  </a:solidFill>
                </a:rPr>
                <a:t>matter interactions)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5"/>
            <p:cNvSpPr/>
            <p:nvPr/>
          </p:nvSpPr>
          <p:spPr>
            <a:xfrm>
              <a:off x="2209800" y="15832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ight Arrow 16"/>
            <p:cNvSpPr/>
            <p:nvPr/>
          </p:nvSpPr>
          <p:spPr>
            <a:xfrm>
              <a:off x="44958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" name="Right Arrow 17"/>
            <p:cNvSpPr/>
            <p:nvPr/>
          </p:nvSpPr>
          <p:spPr>
            <a:xfrm>
              <a:off x="67056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Rounded Rectangle 26"/>
            <p:cNvSpPr/>
            <p:nvPr/>
          </p:nvSpPr>
          <p:spPr>
            <a:xfrm>
              <a:off x="76200" y="692696"/>
              <a:ext cx="8991600" cy="1600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5562600" y="745083"/>
              <a:ext cx="405923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Beamline</a:t>
              </a:r>
              <a:r>
                <a:rPr lang="en-US" dirty="0">
                  <a:solidFill>
                    <a:srgbClr val="FF0000"/>
                  </a:solidFill>
                </a:rPr>
                <a:t> Experiment Chain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own Arrow 43"/>
          <p:cNvSpPr/>
          <p:nvPr/>
        </p:nvSpPr>
        <p:spPr>
          <a:xfrm rot="9185736">
            <a:off x="2628696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87632" y="5523454"/>
            <a:ext cx="129866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40348" y="5515315"/>
            <a:ext cx="864477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WOFRY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71446" y="5523454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9185736">
            <a:off x="7569864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9185736">
            <a:off x="3523802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9185736">
            <a:off x="4734930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112359" y="5536103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X-ray server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9185736">
            <a:off x="5815050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 rot="9185736">
            <a:off x="6706149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65476" y="5536103"/>
            <a:ext cx="729081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WISE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0825" y="5536103"/>
            <a:ext cx="918483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COMSYL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 rot="9185736">
            <a:off x="8407338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715324"/>
            <a:ext cx="3600450" cy="2160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49" y="5039094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Suite of Add-ons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00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50" y="274638"/>
            <a:ext cx="9004450" cy="1143000"/>
          </a:xfrm>
        </p:spPr>
        <p:txBody>
          <a:bodyPr/>
          <a:lstStyle/>
          <a:p>
            <a:r>
              <a:rPr lang="en-US" dirty="0" smtClean="0"/>
              <a:t>Example approximating the </a:t>
            </a:r>
            <a:r>
              <a:rPr lang="en-US" dirty="0" err="1" smtClean="0"/>
              <a:t>Undulator</a:t>
            </a:r>
            <a:r>
              <a:rPr lang="en-US" dirty="0" smtClean="0"/>
              <a:t> by the Gaussian Shell-model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7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727075" y="125413"/>
            <a:ext cx="8340725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 smtClean="0">
                <a:ea typeface="Arial"/>
                <a:sym typeface="Arial"/>
              </a:rPr>
              <a:t>SIMPLE CASE: 1D Gaussian SHELL-MODEL</a:t>
            </a:r>
            <a:endParaRPr dirty="0">
              <a:ea typeface="Arial"/>
              <a:sym typeface="Arial"/>
            </a:endParaRPr>
          </a:p>
        </p:txBody>
      </p:sp>
      <p:sp>
        <p:nvSpPr>
          <p:cNvPr id="2050" name="Shape 270"/>
          <p:cNvSpPr>
            <a:spLocks noGrp="1"/>
          </p:cNvSpPr>
          <p:nvPr>
            <p:ph type="sldNum" sz="quarter" idx="10"/>
          </p:nvPr>
        </p:nvSpPr>
        <p:spPr>
          <a:xfrm>
            <a:off x="179388" y="6483350"/>
            <a:ext cx="414337" cy="212725"/>
          </a:xfrm>
          <a:noFill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CC6CD4BC-6161-D349-AA7F-486D29E22A6A}" type="slidenum">
              <a:rPr lang="en-US" sz="800">
                <a:solidFill>
                  <a:srgbClr val="132577"/>
                </a:solidFill>
              </a:rPr>
              <a:pPr eaLnBrk="1" hangingPunct="1"/>
              <a:t>61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719638" y="2208213"/>
            <a:ext cx="41529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388" y="649288"/>
            <a:ext cx="6938962" cy="289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8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intensity (Spectral Density) 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correlation (Spectral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egree </a:t>
            </a:r>
            <a:b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Coherence)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Gaussians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the source is mostly incoherent (quasi homogeneous) </a:t>
            </a:r>
            <a:endParaRPr lang="en-US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is mostly coherent</a:t>
            </a:r>
            <a:endParaRPr lang="en-GB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7469188" y="942975"/>
            <a:ext cx="1438275" cy="639763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2054" name="Group 36"/>
          <p:cNvGrpSpPr>
            <a:grpSpLocks/>
          </p:cNvGrpSpPr>
          <p:nvPr/>
        </p:nvGrpSpPr>
        <p:grpSpPr bwMode="auto">
          <a:xfrm>
            <a:off x="7469188" y="1901825"/>
            <a:ext cx="1293812" cy="684213"/>
            <a:chOff x="4191000" y="2667000"/>
            <a:chExt cx="5334000" cy="2362200"/>
          </a:xfrm>
        </p:grpSpPr>
        <p:sp>
          <p:nvSpPr>
            <p:cNvPr id="3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39" name="Isosceles Triangle 3"/>
            <p:cNvSpPr/>
            <p:nvPr/>
          </p:nvSpPr>
          <p:spPr>
            <a:xfrm>
              <a:off x="6704199" y="2667000"/>
              <a:ext cx="91627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</p:grp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7694613" y="2825750"/>
            <a:ext cx="990600" cy="922338"/>
            <a:chOff x="8002955" y="1697986"/>
            <a:chExt cx="990600" cy="923164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65100" y="3827463"/>
            <a:ext cx="4111625" cy="3084512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235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In 2D (H x V)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</a:t>
              </a: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Hermite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-Gaussian 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r>
                <a:rPr lang="en-US" sz="1800" i="1" kern="0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r>
                <a:rPr lang="en-US" sz="1800" i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modes</a:t>
              </a:r>
              <a:endParaRPr lang="en-US" sz="1800" kern="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750" y="2954338"/>
            <a:ext cx="9021763" cy="3729037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8426" cy="1675031"/>
              <a:chOff x="76200" y="4473605"/>
              <a:chExt cx="8048426" cy="1675031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369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Eigenvalues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46112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Eigenfunctions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Hermite</a:t>
                </a: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-Gaussian modes)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FF0000"/>
                  </a:solidFill>
                </a:rPr>
                <a:t>Magic property: </a:t>
              </a:r>
              <a:r>
                <a:rPr lang="en-US" sz="1800" b="1">
                  <a:solidFill>
                    <a:srgbClr val="0098D4"/>
                  </a:solidFill>
                </a:rPr>
                <a:t>Propagation invariance</a:t>
              </a:r>
              <a:endParaRPr lang="en-US" sz="18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0098D4"/>
                  </a:solidFill>
                </a:rPr>
                <a:t>In the </a:t>
              </a:r>
              <a:r>
                <a:rPr lang="en-US" sz="1800" b="1">
                  <a:solidFill>
                    <a:srgbClr val="FF0000"/>
                  </a:solidFill>
                </a:rPr>
                <a:t>first mode (Gaussian) </a:t>
              </a:r>
              <a:r>
                <a:rPr lang="en-US" sz="180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GB" sz="180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25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746125" y="760413"/>
            <a:ext cx="6316663" cy="555625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760446"/>
              <a:ext cx="1781001" cy="46033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3" y="789019"/>
              <a:ext cx="1950846" cy="4587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81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71638"/>
            <a:ext cx="58689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38113"/>
            <a:ext cx="7989887" cy="485775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0000"/>
                </a:solidFill>
                <a:ea typeface="Arial"/>
                <a:sym typeface="Arial"/>
              </a:rPr>
              <a:t>The spectrum of coherent modes</a:t>
            </a:r>
            <a:endParaRPr lang="en-US" sz="2400" dirty="0">
              <a:solidFill>
                <a:srgbClr val="FF0000"/>
              </a:solidFill>
              <a:ea typeface="Arial"/>
              <a:sym typeface="Arial"/>
            </a:endParaRP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189288" y="3052763"/>
            <a:ext cx="1866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Coherent: </a:t>
            </a:r>
            <a:r>
              <a:rPr lang="en-US" sz="180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800">
                <a:solidFill>
                  <a:srgbClr val="008000"/>
                </a:solidFill>
              </a:rPr>
              <a:t>&gt;&gt;</a:t>
            </a:r>
            <a:endParaRPr lang="en-GB" sz="1800">
              <a:solidFill>
                <a:srgbClr val="008000"/>
              </a:solidFill>
            </a:endParaRP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5056188" y="4056063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337175" y="4468813"/>
            <a:ext cx="1295400" cy="58896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152775" y="2327275"/>
            <a:ext cx="1331913" cy="700088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15367" name="Slide Number Placeholder 19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D6F98BCC-353F-BE46-A5DB-694B0757D10C}" type="slidenum">
              <a:rPr lang="en-US" sz="800">
                <a:solidFill>
                  <a:srgbClr val="132577"/>
                </a:solidFill>
              </a:rPr>
              <a:pPr eaLnBrk="1" hangingPunct="1"/>
              <a:t>62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57288" y="6191250"/>
            <a:ext cx="6211887" cy="39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kern="0" dirty="0" smtClean="0"/>
              <a:t>In general we cannot apply Gaussian Shell-model to synchrotron</a:t>
            </a:r>
            <a:endParaRPr lang="en-GB" sz="1800" kern="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788" y="4056063"/>
            <a:ext cx="663575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3366FF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b</a:t>
            </a:r>
            <a:r>
              <a:rPr lang="en-US" sz="1800" kern="0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lang="en-GB" sz="1800" kern="0" dirty="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8002588" y="1698625"/>
            <a:ext cx="990600" cy="922338"/>
            <a:chOff x="8002955" y="1697986"/>
            <a:chExt cx="990600" cy="923164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1900"/>
            <a:ext cx="3543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3888"/>
            <a:ext cx="4029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52550"/>
            <a:ext cx="1574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600" y="798513"/>
            <a:ext cx="3962400" cy="36988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Eigenvalues</a:t>
            </a:r>
            <a:endParaRPr lang="en-US" sz="1800" b="1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71438" y="2349500"/>
            <a:ext cx="2232025" cy="1071563"/>
            <a:chOff x="71518" y="2349657"/>
            <a:chExt cx="2231672" cy="107148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" y="253432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5809" cy="36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 occupation:</a:t>
              </a: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76" name="Group 4"/>
          <p:cNvGrpSpPr>
            <a:grpSpLocks/>
          </p:cNvGrpSpPr>
          <p:nvPr/>
        </p:nvGrpSpPr>
        <p:grpSpPr bwMode="auto">
          <a:xfrm>
            <a:off x="274638" y="3508375"/>
            <a:ext cx="1927225" cy="1047750"/>
            <a:chOff x="275246" y="3508308"/>
            <a:chExt cx="1927156" cy="1047837"/>
          </a:xfrm>
        </p:grpSpPr>
        <p:pic>
          <p:nvPicPr>
            <p:cNvPr id="15377" name="Picture 2" descr="https://latex.codecogs.com/gif.latex?%5CLARGE%20CF%3D%20%5Cfrac%7B%5Clambda_0%20%7D%7B%5Csum%20%5Clambda_n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46" y="3860820"/>
              <a:ext cx="15335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75246" y="3508308"/>
              <a:ext cx="1927156" cy="36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Coherent fraction:</a:t>
              </a: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23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slides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ELECTRON BEAM </a:t>
            </a:r>
            <a:r>
              <a:rPr sz="1600" b="1" cap="all" dirty="0" smtClean="0">
                <a:solidFill>
                  <a:srgbClr val="FFFFFF"/>
                </a:solidFill>
              </a:rPr>
              <a:t>DESCRIPTIO</a:t>
            </a:r>
            <a:r>
              <a:rPr lang="en-US" sz="1600" b="1" cap="all" dirty="0" smtClean="0">
                <a:solidFill>
                  <a:srgbClr val="FFFFFF"/>
                </a:solidFill>
              </a:rPr>
              <a:t>N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64</a:t>
            </a:fld>
            <a:endParaRPr sz="800" b="1">
              <a:solidFill>
                <a:srgbClr val="132577"/>
              </a:solidFill>
            </a:endParaRPr>
          </a:p>
        </p:txBody>
      </p:sp>
      <p:grpSp>
        <p:nvGrpSpPr>
          <p:cNvPr id="175" name="Group 175"/>
          <p:cNvGrpSpPr/>
          <p:nvPr/>
        </p:nvGrpSpPr>
        <p:grpSpPr>
          <a:xfrm>
            <a:off x="1551433" y="3685724"/>
            <a:ext cx="6638485" cy="464872"/>
            <a:chOff x="0" y="0"/>
            <a:chExt cx="6638483" cy="464871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66384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93073" y="4045765"/>
            <a:ext cx="4179351" cy="523221"/>
            <a:chOff x="0" y="0"/>
            <a:chExt cx="4179349" cy="523220"/>
          </a:xfrm>
        </p:grpSpPr>
        <p:sp>
          <p:nvSpPr>
            <p:cNvPr id="176" name="Shape 176"/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-1"/>
              <a:ext cx="4179351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925222" y="2929641"/>
            <a:ext cx="5472608" cy="715119"/>
            <a:chOff x="0" y="0"/>
            <a:chExt cx="5472607" cy="715118"/>
          </a:xfrm>
        </p:grpSpPr>
        <p:grpSp>
          <p:nvGrpSpPr>
            <p:cNvPr id="181" name="Group 181"/>
            <p:cNvGrpSpPr/>
            <p:nvPr/>
          </p:nvGrpSpPr>
          <p:grpSpPr>
            <a:xfrm>
              <a:off x="108012" y="113928"/>
              <a:ext cx="5167504" cy="486353"/>
              <a:chOff x="0" y="0"/>
              <a:chExt cx="5167503" cy="486352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-1" y="0"/>
                <a:ext cx="51675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 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4803006" y="4677408"/>
            <a:ext cx="1766830" cy="1021243"/>
            <a:chOff x="0" y="0"/>
            <a:chExt cx="1766828" cy="1021242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807852" y="4677408"/>
            <a:ext cx="1766830" cy="1021243"/>
            <a:chOff x="0" y="0"/>
            <a:chExt cx="1766828" cy="1021242"/>
          </a:xfrm>
        </p:grpSpPr>
        <p:sp>
          <p:nvSpPr>
            <p:cNvPr id="187" name="Shape 187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928649" y="5740857"/>
            <a:ext cx="1098140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General</a:t>
            </a:r>
          </a:p>
        </p:txBody>
      </p:sp>
      <p:sp>
        <p:nvSpPr>
          <p:cNvPr id="191" name="Shape 191"/>
          <p:cNvSpPr/>
          <p:nvPr/>
        </p:nvSpPr>
        <p:spPr>
          <a:xfrm>
            <a:off x="2705940" y="5742641"/>
            <a:ext cx="181246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No z-coupling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4803006" y="5734769"/>
            <a:ext cx="154861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Finite alpha</a:t>
            </a:r>
          </a:p>
        </p:txBody>
      </p:sp>
      <p:sp>
        <p:nvSpPr>
          <p:cNvPr id="193" name="Shape 193"/>
          <p:cNvSpPr/>
          <p:nvPr/>
        </p:nvSpPr>
        <p:spPr>
          <a:xfrm>
            <a:off x="6646763" y="5742641"/>
            <a:ext cx="204493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Symmetry point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2651625" y="4690538"/>
            <a:ext cx="2039840" cy="1063626"/>
            <a:chOff x="0" y="0"/>
            <a:chExt cx="2039838" cy="1063625"/>
          </a:xfrm>
        </p:grpSpPr>
        <p:sp>
          <p:nvSpPr>
            <p:cNvPr id="194" name="Shape 194"/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-1" y="0"/>
              <a:ext cx="203984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197" name="imag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816" y="4684656"/>
            <a:ext cx="1752845" cy="108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26.png"/>
          <p:cNvPicPr/>
          <p:nvPr/>
        </p:nvPicPr>
        <p:blipFill>
          <a:blip r:embed="rId9">
            <a:extLst/>
          </a:blip>
          <a:srcRect l="71119"/>
          <a:stretch>
            <a:fillRect/>
          </a:stretch>
        </p:blipFill>
        <p:spPr>
          <a:xfrm>
            <a:off x="6300192" y="1584379"/>
            <a:ext cx="2339361" cy="6856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46"/>
          <p:cNvSpPr/>
          <p:nvPr/>
        </p:nvSpPr>
        <p:spPr>
          <a:xfrm>
            <a:off x="382411" y="467759"/>
            <a:ext cx="81922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US" sz="2800" dirty="0" smtClean="0"/>
              <a:t>In storage rings, the electrons are s</a:t>
            </a:r>
            <a:r>
              <a:rPr sz="2800" dirty="0" smtClean="0"/>
              <a:t>tatistically </a:t>
            </a:r>
            <a:r>
              <a:rPr sz="2800" dirty="0"/>
              <a:t>distributed </a:t>
            </a:r>
            <a:r>
              <a:rPr lang="en-US" sz="2800" dirty="0" smtClean="0"/>
              <a:t>inside </a:t>
            </a:r>
            <a:r>
              <a:rPr sz="2800" dirty="0" smtClean="0"/>
              <a:t>bunches</a:t>
            </a:r>
            <a:endParaRPr sz="2800" dirty="0"/>
          </a:p>
        </p:txBody>
      </p:sp>
      <p:sp>
        <p:nvSpPr>
          <p:cNvPr id="35" name="Shape 156"/>
          <p:cNvSpPr/>
          <p:nvPr/>
        </p:nvSpPr>
        <p:spPr>
          <a:xfrm>
            <a:off x="2663280" y="1946615"/>
            <a:ext cx="420450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>
                <a:solidFill>
                  <a:srgbClr val="132577"/>
                </a:solidFill>
              </a:rPr>
              <a:t>P</a:t>
            </a:r>
            <a:r>
              <a:rPr sz="24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6" name="Shape 162"/>
          <p:cNvSpPr/>
          <p:nvPr/>
        </p:nvSpPr>
        <p:spPr>
          <a:xfrm>
            <a:off x="5447763" y="2024415"/>
            <a:ext cx="420451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7" name="Shape 163"/>
          <p:cNvSpPr/>
          <p:nvPr/>
        </p:nvSpPr>
        <p:spPr>
          <a:xfrm>
            <a:off x="8555936" y="2024413"/>
            <a:ext cx="420451" cy="49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3</a:t>
            </a:r>
          </a:p>
        </p:txBody>
      </p:sp>
      <p:grpSp>
        <p:nvGrpSpPr>
          <p:cNvPr id="38" name="Group 166"/>
          <p:cNvGrpSpPr/>
          <p:nvPr/>
        </p:nvGrpSpPr>
        <p:grpSpPr>
          <a:xfrm>
            <a:off x="449097" y="2512506"/>
            <a:ext cx="4664997" cy="461666"/>
            <a:chOff x="0" y="0"/>
            <a:chExt cx="4664995" cy="461664"/>
          </a:xfrm>
        </p:grpSpPr>
        <p:sp>
          <p:nvSpPr>
            <p:cNvPr id="39" name="Shape 164"/>
            <p:cNvSpPr/>
            <p:nvPr/>
          </p:nvSpPr>
          <p:spPr>
            <a:xfrm>
              <a:off x="-1" y="0"/>
              <a:ext cx="4664997" cy="461665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" name="Shape 165"/>
            <p:cNvSpPr/>
            <p:nvPr/>
          </p:nvSpPr>
          <p:spPr>
            <a:xfrm>
              <a:off x="-1" y="0"/>
              <a:ext cx="46649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41" name="image26.png"/>
          <p:cNvPicPr/>
          <p:nvPr/>
        </p:nvPicPr>
        <p:blipFill>
          <a:blip r:embed="rId9">
            <a:extLst/>
          </a:blip>
          <a:srcRect r="68669"/>
          <a:stretch>
            <a:fillRect/>
          </a:stretch>
        </p:blipFill>
        <p:spPr>
          <a:xfrm>
            <a:off x="3330311" y="1584379"/>
            <a:ext cx="2537833" cy="68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6.png"/>
          <p:cNvPicPr/>
          <p:nvPr/>
        </p:nvPicPr>
        <p:blipFill>
          <a:blip r:embed="rId9">
            <a:extLst/>
          </a:blip>
          <a:srcRect l="37713" r="34728"/>
          <a:stretch>
            <a:fillRect/>
          </a:stretch>
        </p:blipFill>
        <p:spPr>
          <a:xfrm>
            <a:off x="611560" y="1584379"/>
            <a:ext cx="2232249" cy="685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925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67145" cy="793561"/>
          </a:xfrm>
        </p:spPr>
        <p:txBody>
          <a:bodyPr/>
          <a:lstStyle/>
          <a:p>
            <a:r>
              <a:rPr lang="en-US" altLang="en-US" dirty="0" err="1" smtClean="0">
                <a:ea typeface="ＭＳ Ｐゴシック" panose="020B0600070205080204" pitchFamily="34" charset="-128"/>
              </a:rPr>
              <a:t>Stotage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ring: electron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58232"/>
              </p:ext>
            </p:extLst>
          </p:nvPr>
        </p:nvGraphicFramePr>
        <p:xfrm>
          <a:off x="155575" y="1466851"/>
          <a:ext cx="4593300" cy="91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4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466851"/>
                        <a:ext cx="4593300" cy="91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6989" y="2540256"/>
            <a:ext cx="53087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With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dirty="0"/>
              <a:t> the </a:t>
            </a:r>
            <a:r>
              <a:rPr lang="en-US" altLang="en-US" dirty="0" err="1"/>
              <a:t>emittance</a:t>
            </a:r>
            <a:r>
              <a:rPr lang="en-US" altLang="en-US" dirty="0"/>
              <a:t> (constant), and </a:t>
            </a:r>
            <a:r>
              <a:rPr lang="en-US" altLang="en-US" dirty="0" err="1"/>
              <a:t>Twiss</a:t>
            </a:r>
            <a:r>
              <a:rPr lang="en-US" altLang="en-US" dirty="0"/>
              <a:t> parameters: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55575" y="4648626"/>
            <a:ext cx="665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waist</a:t>
            </a:r>
            <a:r>
              <a:rPr lang="en-US" altLang="en-US" dirty="0"/>
              <a:t> (zero correlation, 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=0,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dirty="0"/>
              <a:t> is minimum):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613491"/>
              </p:ext>
            </p:extLst>
          </p:nvPr>
        </p:nvGraphicFramePr>
        <p:xfrm>
          <a:off x="1735374" y="2926145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5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374" y="2926145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377620"/>
              </p:ext>
            </p:extLst>
          </p:nvPr>
        </p:nvGraphicFramePr>
        <p:xfrm>
          <a:off x="155575" y="5334000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6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5334000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902500"/>
              </p:ext>
            </p:extLst>
          </p:nvPr>
        </p:nvGraphicFramePr>
        <p:xfrm>
          <a:off x="155575" y="4030472"/>
          <a:ext cx="5735637" cy="4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7" name="Equation" r:id="rId9" imgW="4000320" imgH="330120" progId="Equation.DSMT4">
                  <p:embed/>
                </p:oleObj>
              </mc:Choice>
              <mc:Fallback>
                <p:oleObj name="Equation" r:id="rId9" imgW="40003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030472"/>
                        <a:ext cx="5735637" cy="4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26988" y="3611945"/>
            <a:ext cx="4721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(any point of the trajectory)</a:t>
            </a:r>
            <a:r>
              <a:rPr lang="en-US" altLang="en-US" dirty="0" smtClean="0"/>
              <a:t>: </a:t>
            </a:r>
            <a:endParaRPr lang="en-US" altLang="en-US" dirty="0"/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94" y="5886504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80"/>
          <p:cNvSpPr/>
          <p:nvPr/>
        </p:nvSpPr>
        <p:spPr>
          <a:xfrm>
            <a:off x="6805800" y="4383494"/>
            <a:ext cx="1523813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EBS (S28D):</a:t>
            </a: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err="1" smtClean="0"/>
              <a:t>x</a:t>
            </a:r>
            <a:r>
              <a:rPr dirty="0" smtClean="0"/>
              <a:t> </a:t>
            </a:r>
            <a:r>
              <a:rPr dirty="0"/>
              <a:t>= 6.90 m</a:t>
            </a:r>
          </a:p>
          <a:p>
            <a:pPr lvl="0"/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smtClean="0"/>
              <a:t>y</a:t>
            </a:r>
            <a:r>
              <a:rPr dirty="0" smtClean="0"/>
              <a:t> </a:t>
            </a:r>
            <a:r>
              <a:rPr dirty="0"/>
              <a:t>= 2.64 m</a:t>
            </a:r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dirty="0" smtClean="0">
                <a:solidFill>
                  <a:srgbClr val="51A026"/>
                </a:solidFill>
              </a:rPr>
              <a:t> </a:t>
            </a:r>
            <a:r>
              <a:rPr dirty="0">
                <a:solidFill>
                  <a:srgbClr val="51A026"/>
                </a:solidFill>
              </a:rPr>
              <a:t>= 30.2 </a:t>
            </a:r>
            <a:r>
              <a:rPr lang="en-US" dirty="0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>
                <a:solidFill>
                  <a:srgbClr val="51A026"/>
                </a:solidFill>
              </a:rPr>
              <a:t>m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y</a:t>
            </a:r>
            <a:r>
              <a:rPr dirty="0" smtClean="0"/>
              <a:t> </a:t>
            </a:r>
            <a:r>
              <a:rPr dirty="0"/>
              <a:t>= 3.64 </a:t>
            </a:r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/>
              <a:t>m</a:t>
            </a:r>
            <a:endParaRPr dirty="0"/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baseline="-25000" dirty="0">
                <a:solidFill>
                  <a:srgbClr val="51A026"/>
                </a:solidFill>
              </a:rPr>
              <a:t>’</a:t>
            </a:r>
            <a:r>
              <a:rPr dirty="0">
                <a:solidFill>
                  <a:srgbClr val="51A026"/>
                </a:solidFill>
              </a:rPr>
              <a:t>= 4.37 </a:t>
            </a:r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>
                <a:solidFill>
                  <a:srgbClr val="51A026"/>
                </a:solidFill>
              </a:rPr>
              <a:t>rad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z</a:t>
            </a:r>
            <a:r>
              <a:rPr baseline="-25000" dirty="0"/>
              <a:t>’</a:t>
            </a:r>
            <a:r>
              <a:rPr dirty="0"/>
              <a:t>=1.37 </a:t>
            </a:r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/>
              <a:t>rad</a:t>
            </a:r>
            <a:endParaRPr dirty="0"/>
          </a:p>
        </p:txBody>
      </p:sp>
      <p:pic>
        <p:nvPicPr>
          <p:cNvPr id="14" name="image5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48875" y="1095337"/>
            <a:ext cx="4135409" cy="286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 rot="10800000">
            <a:off x="5161170" y="3202691"/>
            <a:ext cx="1644630" cy="213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Shape 85"/>
          <p:cNvSpPr/>
          <p:nvPr/>
        </p:nvSpPr>
        <p:spPr>
          <a:xfrm flipV="1">
            <a:off x="8329613" y="3202693"/>
            <a:ext cx="239166" cy="21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" name="Shape 86"/>
          <p:cNvSpPr/>
          <p:nvPr/>
        </p:nvSpPr>
        <p:spPr>
          <a:xfrm>
            <a:off x="5335730" y="726005"/>
            <a:ext cx="3292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 smtClean="0"/>
              <a:t>Horizontal </a:t>
            </a:r>
            <a:r>
              <a:rPr dirty="0"/>
              <a:t>emittance = </a:t>
            </a:r>
            <a:r>
              <a:rPr dirty="0" smtClean="0"/>
              <a:t>1</a:t>
            </a:r>
            <a:r>
              <a:rPr lang="en-US" dirty="0" smtClean="0"/>
              <a:t>4</a:t>
            </a:r>
            <a:r>
              <a:rPr dirty="0" smtClean="0"/>
              <a:t>7 </a:t>
            </a:r>
            <a:r>
              <a:rPr dirty="0"/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2449920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 smtClean="0">
                <a:solidFill>
                  <a:srgbClr val="FFFFFF"/>
                </a:solidFill>
              </a:rPr>
              <a:t>SINGLE </a:t>
            </a:r>
            <a:r>
              <a:rPr sz="1600" b="1" cap="all" dirty="0">
                <a:solidFill>
                  <a:srgbClr val="FFFFFF"/>
                </a:solidFill>
              </a:rPr>
              <a:t>ELECTRON PHOTON </a:t>
            </a:r>
            <a:r>
              <a:rPr sz="1600" b="1" cap="all" dirty="0" smtClean="0">
                <a:solidFill>
                  <a:srgbClr val="FFFFFF"/>
                </a:solidFill>
              </a:rPr>
              <a:t>EMISSION</a:t>
            </a:r>
            <a:r>
              <a:rPr lang="en-US" sz="1600" b="1" cap="all" dirty="0" smtClean="0">
                <a:solidFill>
                  <a:srgbClr val="FFFFFF"/>
                </a:solidFill>
              </a:rPr>
              <a:t>  (Zero emittance)</a:t>
            </a:r>
            <a:endParaRPr sz="1600" b="1" cap="all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6" y="600927"/>
            <a:ext cx="1999539" cy="165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4" y="2394186"/>
            <a:ext cx="7614277" cy="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3" y="622801"/>
            <a:ext cx="1762176" cy="1657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96" y="3594881"/>
            <a:ext cx="3731047" cy="279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512" y="182969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838200"/>
          </a:xfrm>
        </p:spPr>
        <p:txBody>
          <a:bodyPr/>
          <a:lstStyle/>
          <a:p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 emission (single electron or filament beam or zero </a:t>
            </a:r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emmittance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) </a:t>
            </a:r>
            <a:br>
              <a:rPr lang="en-US" altLang="en-US" sz="2000" b="1" dirty="0" smtClean="0">
                <a:ea typeface="ＭＳ Ｐゴシック" panose="020B0600070205080204" pitchFamily="34" charset="-128"/>
              </a:rPr>
            </a:br>
            <a:r>
              <a:rPr lang="en-US" altLang="en-US" sz="1600" b="1" dirty="0" smtClean="0">
                <a:ea typeface="ＭＳ Ｐゴシック" panose="020B0600070205080204" pitchFamily="34" charset="-128"/>
              </a:rPr>
              <a:t>(after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Onuki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Elleaume</a:t>
            </a:r>
            <a:r>
              <a:rPr lang="en-US" altLang="en-US" sz="1600" dirty="0">
                <a:ea typeface="ＭＳ Ｐゴシック" panose="020B0600070205080204" pitchFamily="34" charset="-128"/>
              </a:rPr>
              <a:t>,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Undulators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Wigglers  and their applications, CRC press, 2002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354401"/>
              </p:ext>
            </p:extLst>
          </p:nvPr>
        </p:nvGraphicFramePr>
        <p:xfrm>
          <a:off x="2277803" y="50673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6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803" y="50673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898635"/>
              </p:ext>
            </p:extLst>
          </p:nvPr>
        </p:nvGraphicFramePr>
        <p:xfrm>
          <a:off x="5490368" y="3893218"/>
          <a:ext cx="3215746" cy="90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7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68" y="3893218"/>
                        <a:ext cx="3215746" cy="907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8" name="Equation" r:id="rId8" imgW="1244520" imgH="393480" progId="Equation.DSMT4">
                  <p:embed/>
                </p:oleObj>
              </mc:Choice>
              <mc:Fallback>
                <p:oleObj name="Equation" r:id="rId8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92075" y="6193920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FF0000"/>
                </a:solidFill>
              </a:rPr>
              <a:t>Undulator</a:t>
            </a:r>
            <a:r>
              <a:rPr lang="en-US" altLang="en-US" dirty="0">
                <a:solidFill>
                  <a:srgbClr val="FF0000"/>
                </a:solidFill>
              </a:rPr>
              <a:t> beams have not Gaussian profiles (even at resonances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FF0000"/>
                </a:solidFill>
              </a:rPr>
              <a:t>These formulas are APPROXIMATED!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49763" y="5410200"/>
            <a:ext cx="2103437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" y="4558773"/>
            <a:ext cx="2185728" cy="1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0727"/>
            <a:ext cx="7073900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214100"/>
            <a:ext cx="48387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" y="4078286"/>
            <a:ext cx="22733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1729" y="4262952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38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4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OASYS language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F93353-9D02-C747-A9A8-A3D9DDBC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63465" cy="47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171900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pic>
        <p:nvPicPr>
          <p:cNvPr id="5128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68793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9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332061"/>
            <a:ext cx="6102350" cy="5105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265899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553835" y="-181167"/>
            <a:ext cx="8475663" cy="1628967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br>
              <a:rPr lang="en-US" altLang="en-US" sz="3600" dirty="0" smtClean="0">
                <a:ea typeface="ＭＳ Ｐゴシック" panose="020B0600070205080204" pitchFamily="34" charset="-128"/>
              </a:rPr>
            </a:br>
            <a:r>
              <a:rPr lang="en-US" altLang="en-US" sz="2400" dirty="0" smtClean="0">
                <a:ea typeface="ＭＳ Ｐゴシック" panose="020B0600070205080204" pitchFamily="34" charset="-128"/>
              </a:rPr>
              <a:t>Specular reflection                                  Fresnel formulas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3835" y="4391318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Fresnel equations give the reflectivity as a function of angle and photon energy. As a consequence, one gets the critical angle: </a:t>
            </a:r>
            <a:endParaRPr lang="en-GB" altLang="en-US" dirty="0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842" y="3535363"/>
            <a:ext cx="4562656" cy="294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6533" y="4169333"/>
            <a:ext cx="5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Si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2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83668" y="4113076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9756"/>
            <a:ext cx="8229600" cy="1143000"/>
          </a:xfrm>
        </p:spPr>
        <p:txBody>
          <a:bodyPr/>
          <a:lstStyle/>
          <a:p>
            <a:r>
              <a:rPr lang="en-US" dirty="0" smtClean="0"/>
              <a:t>LENS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72</a:t>
            </a:fld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4015" y="1653843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43608" y="1232756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3808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9972" y="1232756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15616" y="2456892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5616" y="1880828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283968" y="1880828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51620" y="2456892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83968" y="2456892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3248980"/>
            <a:ext cx="1485900" cy="714375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 rot="5400000">
            <a:off x="1247579" y="4413161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375756" y="4077072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3528" y="4797152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32" y="4473116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23728" y="4473116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9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1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3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380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553236"/>
            <a:ext cx="2076450" cy="238125"/>
          </a:xfrm>
          <a:prstGeom prst="rect">
            <a:avLst/>
          </a:prstGeom>
          <a:noFill/>
        </p:spPr>
      </p:pic>
      <p:pic>
        <p:nvPicPr>
          <p:cNvPr id="33808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805264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338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929530"/>
              </p:ext>
            </p:extLst>
          </p:nvPr>
        </p:nvGraphicFramePr>
        <p:xfrm>
          <a:off x="6174444" y="5855895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855895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4024349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4051"/>
            <a:ext cx="9000773" cy="1480220"/>
          </a:xfrm>
        </p:spPr>
        <p:txBody>
          <a:bodyPr/>
          <a:lstStyle/>
          <a:p>
            <a:r>
              <a:rPr lang="en-US" sz="3600" dirty="0" smtClean="0"/>
              <a:t>CRL </a:t>
            </a:r>
            <a:r>
              <a:rPr lang="en-US" sz="3600" dirty="0"/>
              <a:t>(COMPOUND </a:t>
            </a:r>
            <a:r>
              <a:rPr lang="en-US" sz="3600" dirty="0" smtClean="0"/>
              <a:t>REFRACTIVE LENSES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37890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514821"/>
            <a:ext cx="2520280" cy="2520280"/>
          </a:xfrm>
          <a:prstGeom prst="rect">
            <a:avLst/>
          </a:prstGeom>
          <a:noFill/>
        </p:spPr>
      </p:pic>
      <p:pic>
        <p:nvPicPr>
          <p:cNvPr id="37891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2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3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38857"/>
            <a:ext cx="1872208" cy="1872208"/>
          </a:xfrm>
          <a:prstGeom prst="rect">
            <a:avLst/>
          </a:prstGeom>
          <a:noFill/>
        </p:spPr>
      </p:pic>
      <p:pic>
        <p:nvPicPr>
          <p:cNvPr id="37895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567049"/>
            <a:ext cx="676275" cy="495301"/>
          </a:xfrm>
          <a:prstGeom prst="rect">
            <a:avLst/>
          </a:prstGeom>
          <a:noFill/>
        </p:spPr>
      </p:pic>
      <p:pic>
        <p:nvPicPr>
          <p:cNvPr id="37897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531045"/>
            <a:ext cx="742950" cy="495301"/>
          </a:xfrm>
          <a:prstGeom prst="rect">
            <a:avLst/>
          </a:prstGeom>
          <a:noFill/>
        </p:spPr>
      </p:pic>
      <p:pic>
        <p:nvPicPr>
          <p:cNvPr id="37899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531045"/>
            <a:ext cx="942975" cy="495301"/>
          </a:xfrm>
          <a:prstGeom prst="rect">
            <a:avLst/>
          </a:prstGeom>
          <a:noFill/>
        </p:spPr>
      </p:pic>
      <p:pic>
        <p:nvPicPr>
          <p:cNvPr id="3790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567049"/>
            <a:ext cx="1847850" cy="514351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0" y="16228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44" y="158682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671900" y="144281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6840252" y="15868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1259632" y="457516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59632" y="227090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09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DEMAGNIFICATION with SINGLE LENSES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60948"/>
            <a:ext cx="8236800" cy="287972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When illuminating with coherent light, reducing acceptance decreases N.A. therefore increases coherent diffraction ~0.61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/ (h/q)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 rays become very grazing to there is total reflection. Not a limitation for </a:t>
            </a:r>
            <a:r>
              <a:rPr lang="en-US" sz="2000" dirty="0" err="1" smtClean="0">
                <a:solidFill>
                  <a:schemeClr val="tx1"/>
                </a:solidFill>
              </a:rPr>
              <a:t>kinoform</a:t>
            </a:r>
            <a:r>
              <a:rPr lang="en-US" sz="2000" dirty="0" smtClean="0">
                <a:solidFill>
                  <a:schemeClr val="tx1"/>
                </a:solidFill>
              </a:rPr>
              <a:t> lenses (</a:t>
            </a:r>
            <a:r>
              <a:rPr lang="en-GB" sz="2000" dirty="0" smtClean="0">
                <a:solidFill>
                  <a:schemeClr val="tx1"/>
                </a:solidFill>
              </a:rPr>
              <a:t>K. Evans-</a:t>
            </a:r>
            <a:r>
              <a:rPr lang="en-GB" sz="2000" dirty="0" err="1" smtClean="0">
                <a:solidFill>
                  <a:schemeClr val="tx1"/>
                </a:solidFill>
              </a:rPr>
              <a:t>Lutterodt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Phys. Rev. </a:t>
            </a:r>
            <a:r>
              <a:rPr lang="en-GB" sz="2000" dirty="0" err="1" smtClean="0">
                <a:solidFill>
                  <a:schemeClr val="tx1"/>
                </a:solidFill>
              </a:rPr>
              <a:t>Lett</a:t>
            </a:r>
            <a:r>
              <a:rPr lang="en-GB" sz="2000" dirty="0" smtClean="0">
                <a:solidFill>
                  <a:schemeClr val="tx1"/>
                </a:solidFill>
              </a:rPr>
              <a:t>. 99 (2007)). For standard lenses one can reverse the lens.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There is a lot of absorption =&gt; remove material and convert it to a Fresnel lens (</a:t>
            </a:r>
            <a:r>
              <a:rPr lang="en-GB" sz="2000" dirty="0" smtClean="0">
                <a:solidFill>
                  <a:schemeClr val="tx1"/>
                </a:solidFill>
              </a:rPr>
              <a:t>W. </a:t>
            </a:r>
            <a:r>
              <a:rPr lang="en-GB" sz="2000" dirty="0" err="1" smtClean="0">
                <a:solidFill>
                  <a:schemeClr val="tx1"/>
                </a:solidFill>
              </a:rPr>
              <a:t>Jark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J. </a:t>
            </a:r>
            <a:r>
              <a:rPr lang="en-GB" sz="2000" dirty="0" err="1" smtClean="0">
                <a:solidFill>
                  <a:schemeClr val="tx1"/>
                </a:solidFill>
              </a:rPr>
              <a:t>Synchr</a:t>
            </a:r>
            <a:r>
              <a:rPr lang="en-GB" sz="2000" dirty="0" smtClean="0">
                <a:solidFill>
                  <a:schemeClr val="tx1"/>
                </a:solidFill>
              </a:rPr>
              <a:t>. Rad.  13 (2006))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Use the lens shape adapted for your needs</a:t>
            </a:r>
            <a:endParaRPr lang="en-GB" sz="2000" dirty="0" smtClean="0"/>
          </a:p>
          <a:p>
            <a:pPr lvl="0"/>
            <a:endParaRPr lang="en-US" dirty="0" smtClean="0">
              <a:solidFill>
                <a:srgbClr val="000090"/>
              </a:solidFill>
            </a:endParaRPr>
          </a:p>
          <a:p>
            <a:pPr lvl="0"/>
            <a:endParaRPr lang="en-GB" dirty="0" smtClean="0">
              <a:solidFill>
                <a:srgbClr val="000090"/>
              </a:solidFill>
            </a:endParaRP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20170324  srio@esrf.eu</a:t>
            </a:r>
            <a:endParaRPr lang="fr-FR" dirty="0"/>
          </a:p>
        </p:txBody>
      </p: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1024282" y="764704"/>
            <a:ext cx="2575609" cy="1351060"/>
            <a:chOff x="5657" y="6725"/>
            <a:chExt cx="4182" cy="2194"/>
          </a:xfrm>
        </p:grpSpPr>
        <p:grpSp>
          <p:nvGrpSpPr>
            <p:cNvPr id="34" name="Group 67"/>
            <p:cNvGrpSpPr>
              <a:grpSpLocks/>
            </p:cNvGrpSpPr>
            <p:nvPr/>
          </p:nvGrpSpPr>
          <p:grpSpPr bwMode="auto">
            <a:xfrm>
              <a:off x="5714" y="6725"/>
              <a:ext cx="4125" cy="2194"/>
              <a:chOff x="2535" y="6787"/>
              <a:chExt cx="4125" cy="2194"/>
            </a:xfrm>
          </p:grpSpPr>
          <p:sp>
            <p:nvSpPr>
              <p:cNvPr id="4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535" y="6787"/>
                <a:ext cx="3341" cy="2194"/>
              </a:xfrm>
              <a:prstGeom prst="rect">
                <a:avLst/>
              </a:prstGeom>
              <a:solidFill>
                <a:srgbClr val="F2F2F2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2F2F2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flatTx/>
              </a:bodyPr>
              <a:lstStyle/>
              <a:p>
                <a:endParaRPr lang="en-GB" sz="2200" i="1">
                  <a:latin typeface="Caldara"/>
                </a:endParaRPr>
              </a:p>
            </p:txBody>
          </p:sp>
          <p:grpSp>
            <p:nvGrpSpPr>
              <p:cNvPr id="46" name="Group 69"/>
              <p:cNvGrpSpPr>
                <a:grpSpLocks noChangeAspect="1"/>
              </p:cNvGrpSpPr>
              <p:nvPr/>
            </p:nvGrpSpPr>
            <p:grpSpPr bwMode="auto">
              <a:xfrm>
                <a:off x="2957" y="7240"/>
                <a:ext cx="2047" cy="1045"/>
                <a:chOff x="2581" y="3683"/>
                <a:chExt cx="3206" cy="1637"/>
              </a:xfrm>
            </p:grpSpPr>
            <p:sp>
              <p:nvSpPr>
                <p:cNvPr id="78" name="Freeform 70"/>
                <p:cNvSpPr>
                  <a:spLocks noChangeAspect="1"/>
                </p:cNvSpPr>
                <p:nvPr/>
              </p:nvSpPr>
              <p:spPr bwMode="auto">
                <a:xfrm rot="213081">
                  <a:off x="2581" y="3980"/>
                  <a:ext cx="787" cy="944"/>
                </a:xfrm>
                <a:custGeom>
                  <a:avLst/>
                  <a:gdLst/>
                  <a:ahLst/>
                  <a:cxnLst>
                    <a:cxn ang="0">
                      <a:pos x="1298" y="0"/>
                    </a:cxn>
                    <a:cxn ang="0">
                      <a:pos x="0" y="0"/>
                    </a:cxn>
                    <a:cxn ang="0">
                      <a:pos x="0" y="2006"/>
                    </a:cxn>
                    <a:cxn ang="0">
                      <a:pos x="1291" y="2006"/>
                    </a:cxn>
                    <a:cxn ang="0">
                      <a:pos x="878" y="1800"/>
                    </a:cxn>
                    <a:cxn ang="0">
                      <a:pos x="556" y="1589"/>
                    </a:cxn>
                    <a:cxn ang="0">
                      <a:pos x="295" y="1351"/>
                    </a:cxn>
                    <a:cxn ang="0">
                      <a:pos x="193" y="1173"/>
                    </a:cxn>
                    <a:cxn ang="0">
                      <a:pos x="172" y="995"/>
                    </a:cxn>
                    <a:cxn ang="0">
                      <a:pos x="237" y="731"/>
                    </a:cxn>
                    <a:cxn ang="0">
                      <a:pos x="372" y="567"/>
                    </a:cxn>
                    <a:cxn ang="0">
                      <a:pos x="555" y="406"/>
                    </a:cxn>
                    <a:cxn ang="0">
                      <a:pos x="890" y="196"/>
                    </a:cxn>
                    <a:cxn ang="0">
                      <a:pos x="1298" y="0"/>
                    </a:cxn>
                  </a:cxnLst>
                  <a:rect l="0" t="0" r="r" b="b"/>
                  <a:pathLst>
                    <a:path w="1298" h="2006">
                      <a:moveTo>
                        <a:pt x="1298" y="0"/>
                      </a:moveTo>
                      <a:lnTo>
                        <a:pt x="0" y="0"/>
                      </a:lnTo>
                      <a:lnTo>
                        <a:pt x="0" y="2006"/>
                      </a:lnTo>
                      <a:lnTo>
                        <a:pt x="1291" y="2006"/>
                      </a:lnTo>
                      <a:lnTo>
                        <a:pt x="878" y="1800"/>
                      </a:lnTo>
                      <a:lnTo>
                        <a:pt x="556" y="1589"/>
                      </a:lnTo>
                      <a:cubicBezTo>
                        <a:pt x="459" y="1514"/>
                        <a:pt x="356" y="1420"/>
                        <a:pt x="295" y="1351"/>
                      </a:cubicBezTo>
                      <a:cubicBezTo>
                        <a:pt x="242" y="1285"/>
                        <a:pt x="213" y="1232"/>
                        <a:pt x="193" y="1173"/>
                      </a:cubicBezTo>
                      <a:cubicBezTo>
                        <a:pt x="173" y="1114"/>
                        <a:pt x="165" y="1069"/>
                        <a:pt x="172" y="995"/>
                      </a:cubicBezTo>
                      <a:cubicBezTo>
                        <a:pt x="177" y="921"/>
                        <a:pt x="197" y="801"/>
                        <a:pt x="237" y="731"/>
                      </a:cubicBezTo>
                      <a:cubicBezTo>
                        <a:pt x="277" y="661"/>
                        <a:pt x="315" y="624"/>
                        <a:pt x="372" y="567"/>
                      </a:cubicBezTo>
                      <a:lnTo>
                        <a:pt x="555" y="406"/>
                      </a:lnTo>
                      <a:cubicBezTo>
                        <a:pt x="641" y="344"/>
                        <a:pt x="766" y="264"/>
                        <a:pt x="890" y="196"/>
                      </a:cubicBezTo>
                      <a:cubicBezTo>
                        <a:pt x="1013" y="132"/>
                        <a:pt x="1211" y="38"/>
                        <a:pt x="1298" y="0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79" name="Freeform 71"/>
                <p:cNvSpPr>
                  <a:spLocks noChangeAspect="1"/>
                </p:cNvSpPr>
                <p:nvPr/>
              </p:nvSpPr>
              <p:spPr bwMode="auto">
                <a:xfrm rot="213081">
                  <a:off x="3433" y="3866"/>
                  <a:ext cx="789" cy="203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0" name="Freeform 72"/>
                <p:cNvSpPr>
                  <a:spLocks noChangeAspect="1"/>
                </p:cNvSpPr>
                <p:nvPr/>
              </p:nvSpPr>
              <p:spPr bwMode="auto">
                <a:xfrm rot="213081">
                  <a:off x="4224" y="375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1" name="Freeform 73"/>
                <p:cNvSpPr>
                  <a:spLocks noChangeAspect="1"/>
                </p:cNvSpPr>
                <p:nvPr/>
              </p:nvSpPr>
              <p:spPr bwMode="auto">
                <a:xfrm rot="213081">
                  <a:off x="4997" y="3683"/>
                  <a:ext cx="790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2" name="Freeform 74"/>
                <p:cNvSpPr>
                  <a:spLocks noChangeAspect="1"/>
                </p:cNvSpPr>
                <p:nvPr/>
              </p:nvSpPr>
              <p:spPr bwMode="auto">
                <a:xfrm rot="213081" flipV="1">
                  <a:off x="3130" y="4879"/>
                  <a:ext cx="788" cy="202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3" name="Freeform 75"/>
                <p:cNvSpPr>
                  <a:spLocks noChangeAspect="1"/>
                </p:cNvSpPr>
                <p:nvPr/>
              </p:nvSpPr>
              <p:spPr bwMode="auto">
                <a:xfrm rot="213081" flipV="1">
                  <a:off x="3828" y="509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4" name="Freeform 76"/>
                <p:cNvSpPr>
                  <a:spLocks noChangeAspect="1"/>
                </p:cNvSpPr>
                <p:nvPr/>
              </p:nvSpPr>
              <p:spPr bwMode="auto">
                <a:xfrm rot="213081" flipV="1">
                  <a:off x="4528" y="5229"/>
                  <a:ext cx="789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</p:grpSp>
          <p:cxnSp>
            <p:nvCxnSpPr>
              <p:cNvPr id="47" name="AutoShape 77"/>
              <p:cNvCxnSpPr>
                <a:cxnSpLocks noChangeShapeType="1"/>
              </p:cNvCxnSpPr>
              <p:nvPr/>
            </p:nvCxnSpPr>
            <p:spPr bwMode="auto">
              <a:xfrm>
                <a:off x="5004" y="7240"/>
                <a:ext cx="165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63" name="AutoShape 78"/>
              <p:cNvCxnSpPr>
                <a:cxnSpLocks noChangeShapeType="1"/>
              </p:cNvCxnSpPr>
              <p:nvPr/>
            </p:nvCxnSpPr>
            <p:spPr bwMode="auto">
              <a:xfrm>
                <a:off x="6651" y="7720"/>
                <a:ext cx="1" cy="386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1" name="AutoShape 79"/>
              <p:cNvCxnSpPr>
                <a:cxnSpLocks noChangeShapeType="1"/>
              </p:cNvCxnSpPr>
              <p:nvPr/>
            </p:nvCxnSpPr>
            <p:spPr bwMode="auto">
              <a:xfrm>
                <a:off x="5224" y="7626"/>
                <a:ext cx="1422" cy="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2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4675" y="7720"/>
                <a:ext cx="1971" cy="5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3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4906" y="8101"/>
                <a:ext cx="1754" cy="5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4" name="AutoShape 82"/>
              <p:cNvCxnSpPr>
                <a:cxnSpLocks noChangeShapeType="1"/>
              </p:cNvCxnSpPr>
              <p:nvPr/>
            </p:nvCxnSpPr>
            <p:spPr bwMode="auto">
              <a:xfrm>
                <a:off x="5636" y="7428"/>
                <a:ext cx="147" cy="42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3"/>
              <p:cNvCxnSpPr>
                <a:cxnSpLocks noChangeShapeType="1"/>
              </p:cNvCxnSpPr>
              <p:nvPr/>
            </p:nvCxnSpPr>
            <p:spPr bwMode="auto">
              <a:xfrm>
                <a:off x="5521" y="7720"/>
                <a:ext cx="178" cy="68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4"/>
              <p:cNvCxnSpPr>
                <a:cxnSpLocks noChangeShapeType="1"/>
              </p:cNvCxnSpPr>
              <p:nvPr/>
            </p:nvCxnSpPr>
            <p:spPr bwMode="auto">
              <a:xfrm flipV="1">
                <a:off x="5517" y="7999"/>
                <a:ext cx="145" cy="4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5"/>
              <p:cNvCxnSpPr>
                <a:cxnSpLocks noChangeShapeType="1"/>
              </p:cNvCxnSpPr>
              <p:nvPr/>
            </p:nvCxnSpPr>
            <p:spPr bwMode="auto">
              <a:xfrm rot="240000" flipV="1">
                <a:off x="5587" y="8406"/>
                <a:ext cx="108" cy="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5" name="Group 86"/>
            <p:cNvGrpSpPr>
              <a:grpSpLocks/>
            </p:cNvGrpSpPr>
            <p:nvPr/>
          </p:nvGrpSpPr>
          <p:grpSpPr bwMode="auto">
            <a:xfrm>
              <a:off x="5657" y="7315"/>
              <a:ext cx="365" cy="697"/>
              <a:chOff x="5753" y="7315"/>
              <a:chExt cx="365" cy="697"/>
            </a:xfrm>
          </p:grpSpPr>
          <p:cxnSp>
            <p:nvCxnSpPr>
              <p:cNvPr id="36" name="AutoShape 87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315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7" name="AutoShape 88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549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8" name="AutoShape 89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434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9" name="AutoShape 90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778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0" name="AutoShape 91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663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1" name="AutoShape 92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8012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2" name="AutoShape 93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897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</p:grpSp>
      </p:grpSp>
      <p:sp>
        <p:nvSpPr>
          <p:cNvPr id="85" name="Rectangle 2"/>
          <p:cNvSpPr/>
          <p:nvPr/>
        </p:nvSpPr>
        <p:spPr>
          <a:xfrm>
            <a:off x="467544" y="231287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srgbClr val="000090"/>
                </a:solidFill>
              </a:rPr>
              <a:t>K. </a:t>
            </a:r>
            <a:r>
              <a:rPr lang="en-GB" sz="1400" dirty="0" smtClean="0">
                <a:solidFill>
                  <a:srgbClr val="000090"/>
                </a:solidFill>
              </a:rPr>
              <a:t>Evans-Lutterodt </a:t>
            </a:r>
            <a:r>
              <a:rPr lang="en-GB" sz="1400" i="1" dirty="0" smtClean="0">
                <a:solidFill>
                  <a:srgbClr val="000090"/>
                </a:solidFill>
              </a:rPr>
              <a:t>et al</a:t>
            </a:r>
          </a:p>
          <a:p>
            <a:pPr lvl="0"/>
            <a:r>
              <a:rPr lang="en-GB" sz="1400" i="1" dirty="0" smtClean="0">
                <a:solidFill>
                  <a:srgbClr val="000090"/>
                </a:solidFill>
              </a:rPr>
              <a:t>Single </a:t>
            </a:r>
            <a:r>
              <a:rPr lang="en-GB" sz="1400" i="1" dirty="0">
                <a:solidFill>
                  <a:srgbClr val="000090"/>
                </a:solidFill>
              </a:rPr>
              <a:t>Element </a:t>
            </a:r>
            <a:r>
              <a:rPr lang="en-GB" sz="1400" i="1" u="sng" dirty="0">
                <a:solidFill>
                  <a:srgbClr val="000090"/>
                </a:solidFill>
              </a:rPr>
              <a:t>elliptical</a:t>
            </a:r>
            <a:r>
              <a:rPr lang="en-GB" sz="1400" i="1" dirty="0">
                <a:solidFill>
                  <a:srgbClr val="000090"/>
                </a:solidFill>
              </a:rPr>
              <a:t> hard X-ray </a:t>
            </a:r>
            <a:r>
              <a:rPr lang="en-GB" sz="1400" i="1" dirty="0" smtClean="0">
                <a:solidFill>
                  <a:srgbClr val="000090"/>
                </a:solidFill>
              </a:rPr>
              <a:t>micro-optics</a:t>
            </a:r>
          </a:p>
          <a:p>
            <a:pPr lvl="0"/>
            <a:r>
              <a:rPr lang="en-GB" sz="1400" dirty="0" smtClean="0">
                <a:solidFill>
                  <a:srgbClr val="000090"/>
                </a:solidFill>
              </a:rPr>
              <a:t>Opt</a:t>
            </a:r>
            <a:r>
              <a:rPr lang="en-GB" sz="1400" dirty="0">
                <a:solidFill>
                  <a:srgbClr val="000090"/>
                </a:solidFill>
              </a:rPr>
              <a:t>. Expr. </a:t>
            </a:r>
            <a:r>
              <a:rPr lang="en-GB" sz="1400" b="1" dirty="0">
                <a:solidFill>
                  <a:srgbClr val="000090"/>
                </a:solidFill>
              </a:rPr>
              <a:t>11</a:t>
            </a:r>
            <a:r>
              <a:rPr lang="en-GB" sz="1400" dirty="0">
                <a:solidFill>
                  <a:srgbClr val="000090"/>
                </a:solidFill>
              </a:rPr>
              <a:t>, 8, 919-926 (2003).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04048" y="2528900"/>
            <a:ext cx="3852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90"/>
                </a:solidFill>
              </a:rPr>
              <a:t>M. S</a:t>
            </a:r>
            <a:r>
              <a:rPr lang="en-US" sz="1400" dirty="0" smtClean="0">
                <a:solidFill>
                  <a:srgbClr val="000090"/>
                </a:solidFill>
              </a:rPr>
              <a:t>á</a:t>
            </a:r>
            <a:r>
              <a:rPr lang="en-GB" sz="1400" dirty="0" err="1" smtClean="0">
                <a:solidFill>
                  <a:srgbClr val="000090"/>
                </a:solidFill>
              </a:rPr>
              <a:t>nchez</a:t>
            </a:r>
            <a:r>
              <a:rPr lang="en-GB" sz="1400" dirty="0" smtClean="0">
                <a:solidFill>
                  <a:srgbClr val="000090"/>
                </a:solidFill>
              </a:rPr>
              <a:t> del Rio &amp; L. </a:t>
            </a:r>
            <a:r>
              <a:rPr lang="en-GB" sz="1400" dirty="0" err="1" smtClean="0">
                <a:solidFill>
                  <a:srgbClr val="000090"/>
                </a:solidFill>
              </a:rPr>
              <a:t>Alianelli</a:t>
            </a:r>
            <a:r>
              <a:rPr lang="en-GB" sz="1400" dirty="0" smtClean="0">
                <a:solidFill>
                  <a:srgbClr val="000090"/>
                </a:solidFill>
              </a:rPr>
              <a:t>,  </a:t>
            </a:r>
          </a:p>
          <a:p>
            <a:r>
              <a:rPr lang="en-GB" sz="1400" dirty="0" smtClean="0">
                <a:solidFill>
                  <a:srgbClr val="000090"/>
                </a:solidFill>
              </a:rPr>
              <a:t>J. </a:t>
            </a:r>
            <a:r>
              <a:rPr lang="en-GB" sz="1400" dirty="0" err="1" smtClean="0">
                <a:solidFill>
                  <a:srgbClr val="000090"/>
                </a:solidFill>
              </a:rPr>
              <a:t>Synchr</a:t>
            </a:r>
            <a:r>
              <a:rPr lang="en-GB" sz="1400" dirty="0" smtClean="0">
                <a:solidFill>
                  <a:srgbClr val="000090"/>
                </a:solidFill>
              </a:rPr>
              <a:t>. </a:t>
            </a:r>
            <a:r>
              <a:rPr lang="it-IT" sz="1400" dirty="0" smtClean="0">
                <a:solidFill>
                  <a:srgbClr val="000090"/>
                </a:solidFill>
              </a:rPr>
              <a:t>Rad.  19 (2012) 366</a:t>
            </a:r>
            <a:endParaRPr lang="en-US" sz="1400" dirty="0" smtClean="0">
              <a:solidFill>
                <a:srgbClr val="000090"/>
              </a:solidFill>
            </a:endParaRPr>
          </a:p>
          <a:p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956" y="980728"/>
            <a:ext cx="4514800" cy="73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556" y="1707268"/>
            <a:ext cx="4542796" cy="8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5616116" y="764704"/>
            <a:ext cx="327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material-&gt;air         </a:t>
            </a:r>
            <a:r>
              <a:rPr lang="en-US" sz="1600" dirty="0" err="1" smtClean="0"/>
              <a:t>air</a:t>
            </a:r>
            <a:r>
              <a:rPr lang="en-US" sz="1600" dirty="0" smtClean="0"/>
              <a:t>-&gt;material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48691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53"/>
            <a:ext cx="8229600" cy="454062"/>
          </a:xfrm>
        </p:spPr>
        <p:txBody>
          <a:bodyPr/>
          <a:lstStyle/>
          <a:p>
            <a:r>
              <a:rPr lang="en-US" sz="2000" dirty="0" smtClean="0"/>
              <a:t>DARWIN TREATMENT OF DYNAMICAL THEORY (1914) – the </a:t>
            </a:r>
            <a:r>
              <a:rPr lang="en-US" sz="2000" dirty="0" err="1" smtClean="0"/>
              <a:t>darwin</a:t>
            </a:r>
            <a:r>
              <a:rPr lang="en-US" sz="2000" dirty="0" smtClean="0"/>
              <a:t> width</a:t>
            </a:r>
            <a:endParaRPr lang="en-GB" sz="2000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61445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Equation" r:id="rId4" imgW="2946033" imgH="1384001" progId="Equation.DSMT4">
                  <p:embed/>
                </p:oleObj>
              </mc:Choice>
              <mc:Fallback>
                <p:oleObj name="Equation" r:id="rId4" imgW="2946033" imgH="13840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422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229600" cy="465070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err="1" smtClean="0"/>
              <a:t>Zachariasen</a:t>
            </a:r>
            <a:r>
              <a:rPr lang="en-US" sz="3200" dirty="0" smtClean="0"/>
              <a:t> treatment  for plane  Crystals</a:t>
            </a:r>
            <a:endParaRPr lang="en-GB" sz="3200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0" y="4598836"/>
            <a:ext cx="2768106" cy="177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0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42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600" cy="526070"/>
          </a:xfrm>
        </p:spPr>
        <p:txBody>
          <a:bodyPr/>
          <a:lstStyle/>
          <a:p>
            <a:r>
              <a:rPr lang="en-US" dirty="0" smtClean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520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92"/>
            <a:ext cx="8229600" cy="571500"/>
          </a:xfrm>
        </p:spPr>
        <p:txBody>
          <a:bodyPr/>
          <a:lstStyle/>
          <a:p>
            <a:r>
              <a:rPr lang="en-US" sz="3200" dirty="0" smtClean="0"/>
              <a:t>ON THE DIRECTION OF THE OUTCOMING WAVE</a:t>
            </a:r>
            <a:endParaRPr lang="en-GB" sz="32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634602"/>
              </p:ext>
            </p:extLst>
          </p:nvPr>
        </p:nvGraphicFramePr>
        <p:xfrm>
          <a:off x="4268337" y="2917395"/>
          <a:ext cx="3783687" cy="82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4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37" y="2917395"/>
                        <a:ext cx="3783687" cy="824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81180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5" name="Equation" r:id="rId7" imgW="2768003" imgH="1117233" progId="Equation.DSMT4">
                  <p:embed/>
                </p:oleObj>
              </mc:Choice>
              <mc:Fallback>
                <p:oleObj name="Equation" r:id="rId7" imgW="2768003" imgH="11172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combined with </a:t>
            </a:r>
            <a:r>
              <a:rPr lang="en-US" dirty="0" err="1" smtClean="0">
                <a:solidFill>
                  <a:srgbClr val="FF0000"/>
                </a:solidFill>
              </a:rPr>
              <a:t>reflectivities</a:t>
            </a:r>
            <a:r>
              <a:rPr lang="en-US" dirty="0" smtClean="0">
                <a:solidFill>
                  <a:srgbClr val="FF0000"/>
                </a:solidFill>
              </a:rPr>
              <a:t> from dynamical theory we can do ray tracing (beam decomposed in plane waves)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9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9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tools in the same 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855"/>
            <a:ext cx="9144000" cy="2590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0" y="4640061"/>
            <a:ext cx="6388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7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727640"/>
            <a:ext cx="4424728" cy="956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9144000" cy="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4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sz="2800" dirty="0" smtClean="0"/>
              <a:t>EFFECT OF CRYSTAL  ANISOTROPY  in bent crystals</a:t>
            </a:r>
            <a:endParaRPr lang="en-GB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M. Sanchez del Rio, N. Perez-</a:t>
            </a:r>
            <a:r>
              <a:rPr lang="fr-FR" sz="1400" dirty="0" err="1" smtClean="0"/>
              <a:t>Bocanegra</a:t>
            </a:r>
            <a:r>
              <a:rPr lang="fr-FR" sz="1400" dirty="0" smtClean="0"/>
              <a:t>, X. </a:t>
            </a:r>
            <a:r>
              <a:rPr lang="fr-FR" sz="1400" dirty="0" err="1" smtClean="0"/>
              <a:t>Shi</a:t>
            </a:r>
            <a:r>
              <a:rPr lang="fr-FR" sz="1400" dirty="0" smtClean="0"/>
              <a:t> &amp; V. </a:t>
            </a:r>
            <a:r>
              <a:rPr lang="fr-FR" sz="1400" dirty="0" err="1" smtClean="0"/>
              <a:t>Honkimaki</a:t>
            </a:r>
            <a:r>
              <a:rPr lang="fr-FR" sz="1400" dirty="0" smtClean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11-2 or 1-10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16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089" y="3314023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91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35" y="5127936"/>
            <a:ext cx="2211666" cy="1730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89" y="5105208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  <p:extLst>
      <p:ext uri="{BB962C8B-B14F-4D97-AF65-F5344CB8AC3E}">
        <p14:creationId xmlns:p14="http://schemas.microsoft.com/office/powerpoint/2010/main" val="202078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52400" y="609600"/>
            <a:ext cx="556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400" b="1" dirty="0" smtClean="0">
                <a:solidFill>
                  <a:srgbClr val="FF0000"/>
                </a:solidFill>
                <a:latin typeface="Helvetica" charset="0"/>
              </a:rPr>
              <a:t>Starting with TWO well defined (thus coherent) waves with THE SAME intensity:</a:t>
            </a:r>
            <a:r>
              <a:rPr lang="en-US" sz="1400" b="1" dirty="0" smtClean="0">
                <a:solidFill>
                  <a:srgbClr val="008000"/>
                </a:solidFill>
                <a:latin typeface="Helvetica" charset="0"/>
              </a:rPr>
              <a:t> </a:t>
            </a: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LONGITUDINAL (TEMPORAL) COHERENCE LENGTH L</a:t>
            </a:r>
            <a:r>
              <a:rPr lang="en-US" sz="2000" b="1" baseline="-25000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</a:t>
            </a: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Distance over which two waves from the same source point with slightly different wavelengths will completely </a:t>
            </a:r>
            <a:r>
              <a:rPr lang="en-US" sz="1600" b="1" dirty="0" err="1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dephase</a:t>
            </a: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.</a:t>
            </a: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200" b="1" dirty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sz="1200" b="1" dirty="0">
                <a:solidFill>
                  <a:srgbClr val="008000"/>
                </a:solidFill>
                <a:latin typeface="Helvetica" charset="0"/>
              </a:rPr>
            </a:br>
            <a:r>
              <a:rPr lang="en-US" sz="2000" b="1" dirty="0" smtClean="0">
                <a:solidFill>
                  <a:srgbClr val="0070C0"/>
                </a:solidFill>
                <a:latin typeface="Helvetica" charset="0"/>
              </a:rPr>
              <a:t>TRANSVERSE COHERENCE LENGTH L</a:t>
            </a:r>
            <a:r>
              <a:rPr lang="en-US" sz="2000" b="1" baseline="-25000" dirty="0" smtClean="0">
                <a:solidFill>
                  <a:srgbClr val="0070C0"/>
                </a:solidFill>
                <a:latin typeface="Helvetica" charset="0"/>
              </a:rPr>
              <a:t>T</a:t>
            </a:r>
            <a:endParaRPr lang="en-US" sz="2000" b="1" dirty="0" smtClean="0">
              <a:solidFill>
                <a:srgbClr val="0070C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The lateral distance along a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wavefront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over which there is a complete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dephasing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between two waves of the same wavelength, which originate from two separate points in space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"/>
            <a:ext cx="2743200" cy="249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038600"/>
            <a:ext cx="35037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608320"/>
            <a:ext cx="3911600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COHERENT LENGTHS - TWO WAVES                                 </a:t>
            </a:r>
            <a:r>
              <a:rPr lang="en-US" sz="1200" dirty="0" smtClean="0"/>
              <a:t>http://www.csrri.iit.edu/~segre/phys570/10F/lecture_04.pdf</a:t>
            </a:r>
            <a:endParaRPr lang="en-US" sz="1600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639277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86400" y="3352800"/>
            <a:ext cx="1143000" cy="66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61722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048000"/>
            <a:ext cx="2895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514600"/>
            <a:ext cx="3048000" cy="8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241352"/>
            <a:ext cx="9067800" cy="42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LONGITUDINAL COHERENCE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Imagine that a typical </a:t>
            </a:r>
            <a:r>
              <a:rPr lang="en-US" dirty="0" err="1" smtClean="0">
                <a:solidFill>
                  <a:srgbClr val="FF0000"/>
                </a:solidFill>
              </a:rPr>
              <a:t>monochromator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Produces a typical of </a:t>
            </a:r>
            <a:r>
              <a:rPr lang="en-US" dirty="0" smtClean="0">
                <a:solidFill>
                  <a:srgbClr val="FF0000"/>
                </a:solidFill>
              </a:rPr>
              <a:t>∆λ/λ = 10</a:t>
            </a:r>
            <a:r>
              <a:rPr lang="en-US" baseline="30000" dirty="0" smtClean="0">
                <a:solidFill>
                  <a:srgbClr val="FF0000"/>
                </a:solidFill>
              </a:rPr>
              <a:t>−4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(Si 111)  peak distribution (Gaussian)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For main wavelength of </a:t>
            </a:r>
            <a:r>
              <a:rPr lang="en-US" dirty="0" smtClean="0">
                <a:solidFill>
                  <a:srgbClr val="FF0000"/>
                </a:solidFill>
              </a:rPr>
              <a:t>λ = 1Å </a:t>
            </a:r>
            <a:r>
              <a:rPr lang="en-US" dirty="0" smtClean="0"/>
              <a:t>we select </a:t>
            </a:r>
            <a:r>
              <a:rPr lang="en-US" dirty="0" smtClean="0">
                <a:solidFill>
                  <a:srgbClr val="FF0000"/>
                </a:solidFill>
              </a:rPr>
              <a:t>two lines </a:t>
            </a:r>
            <a:r>
              <a:rPr lang="en-US" dirty="0" smtClean="0"/>
              <a:t>thus separated its width ∆λ = 10</a:t>
            </a:r>
            <a:r>
              <a:rPr lang="en-US" baseline="30000" dirty="0" smtClean="0"/>
              <a:t>−4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wavefronts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these two monochromatic waves </a:t>
            </a:r>
            <a:r>
              <a:rPr lang="en-US" dirty="0" smtClean="0">
                <a:solidFill>
                  <a:srgbClr val="FF0000"/>
                </a:solidFill>
              </a:rPr>
              <a:t>are plane and identical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Helvetica" charset="0"/>
              </a:rPr>
            </a:b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STATIONARY: This correlation time is much smaller than “bunch time” ~ 15 10</a:t>
            </a:r>
            <a:r>
              <a:rPr lang="en-US" baseline="30000" dirty="0" smtClean="0">
                <a:solidFill>
                  <a:srgbClr val="FF0000"/>
                </a:solidFill>
              </a:rPr>
              <a:t>-3</a:t>
            </a:r>
            <a:r>
              <a:rPr lang="en-US" dirty="0" smtClean="0">
                <a:solidFill>
                  <a:srgbClr val="FF0000"/>
                </a:solidFill>
              </a:rPr>
              <a:t> / c ~10</a:t>
            </a:r>
            <a:r>
              <a:rPr lang="en-US" baseline="30000" dirty="0" smtClean="0">
                <a:solidFill>
                  <a:srgbClr val="FF0000"/>
                </a:solidFill>
              </a:rPr>
              <a:t>-12</a:t>
            </a:r>
            <a:r>
              <a:rPr lang="en-US" dirty="0" smtClean="0">
                <a:solidFill>
                  <a:srgbClr val="FF0000"/>
                </a:solidFill>
              </a:rPr>
              <a:t> s~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04800" y="-304800"/>
            <a:ext cx="9677400" cy="1752600"/>
          </a:xfrm>
        </p:spPr>
        <p:txBody>
          <a:bodyPr>
            <a:noAutofit/>
          </a:bodyPr>
          <a:lstStyle/>
          <a:p>
            <a:r>
              <a:rPr lang="en-US" sz="4000" dirty="0"/>
              <a:t>correlation lengths for a typical synchrotron</a:t>
            </a:r>
            <a:endParaRPr lang="en-GB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6705600" cy="1219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synchrotron beam </a:t>
            </a:r>
            <a:r>
              <a:rPr lang="en-US" sz="2400" b="1" i="1" dirty="0" smtClean="0">
                <a:solidFill>
                  <a:srgbClr val="FF0000"/>
                </a:solidFill>
              </a:rPr>
              <a:t>is not </a:t>
            </a:r>
            <a:r>
              <a:rPr lang="en-US" sz="2400" dirty="0" smtClean="0">
                <a:solidFill>
                  <a:srgbClr val="FF0000"/>
                </a:solidFill>
              </a:rPr>
              <a:t>formed by two single monochromatic plane waves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we give some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approximated</a:t>
            </a:r>
            <a:r>
              <a:rPr lang="en-US" sz="2400" dirty="0" smtClean="0">
                <a:solidFill>
                  <a:srgbClr val="FF0000"/>
                </a:solidFill>
              </a:rPr>
              <a:t> values…</a:t>
            </a:r>
          </a:p>
          <a:p>
            <a:endParaRPr lang="en-GB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49020"/>
              </p:ext>
            </p:extLst>
          </p:nvPr>
        </p:nvGraphicFramePr>
        <p:xfrm>
          <a:off x="1828800" y="4800600"/>
          <a:ext cx="2157412" cy="75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8" name="Equation" r:id="rId3" imgW="1170000" imgH="411120" progId="Equation.3">
                  <p:embed/>
                </p:oleObj>
              </mc:Choice>
              <mc:Fallback>
                <p:oleObj name="Equation" r:id="rId3" imgW="117000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2157412" cy="756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437347"/>
              </p:ext>
            </p:extLst>
          </p:nvPr>
        </p:nvGraphicFramePr>
        <p:xfrm>
          <a:off x="5181600" y="4800600"/>
          <a:ext cx="22955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5" imgW="1243080" imgH="411120" progId="Equation.DSMT4">
                  <p:embed/>
                </p:oleObj>
              </mc:Choice>
              <mc:Fallback>
                <p:oleObj name="Equation" r:id="rId5" imgW="124308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2955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240268"/>
            <a:ext cx="29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FRAUNHOFER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44196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Fourier transform with conjugated variables: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x ; </a:t>
            </a:r>
            <a:r>
              <a:rPr lang="en-US" sz="1600" dirty="0" err="1" smtClean="0"/>
              <a:t>f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=x/(</a:t>
            </a:r>
            <a:r>
              <a:rPr lang="en-US" sz="1600" dirty="0" smtClean="0">
                <a:latin typeface="Symbol" pitchFamily="18" charset="2"/>
              </a:rPr>
              <a:t>l </a:t>
            </a:r>
            <a:r>
              <a:rPr lang="en-US" sz="1600" dirty="0" smtClean="0"/>
              <a:t>z) ~ </a:t>
            </a:r>
            <a:r>
              <a:rPr lang="en-US" sz="1600" dirty="0" err="1" smtClean="0"/>
              <a:t>sin</a:t>
            </a:r>
            <a:r>
              <a:rPr lang="en-US" sz="1600" dirty="0" err="1" smtClean="0">
                <a:latin typeface="Symbol" pitchFamily="18" charset="2"/>
              </a:rPr>
              <a:t>q</a:t>
            </a:r>
            <a:r>
              <a:rPr lang="en-US" sz="1600" dirty="0" smtClean="0">
                <a:latin typeface="Symbol" pitchFamily="18" charset="2"/>
              </a:rPr>
              <a:t>/l </a:t>
            </a:r>
            <a:r>
              <a:rPr lang="en-US" sz="1600" dirty="0" smtClean="0"/>
              <a:t>(same for y)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 same shape for different distances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224207" cy="13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4114800"/>
            <a:ext cx="1828800" cy="1180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46701" y="1536701"/>
            <a:ext cx="1346198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044932" y="1337068"/>
            <a:ext cx="1955799" cy="12628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0" y="64770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F1 = np.fft.fft2(image)  # Take the 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fourier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transform of the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588894"/>
            <a:ext cx="3124200" cy="2669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53200" y="54102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548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=x/(</a:t>
            </a:r>
            <a:r>
              <a:rPr lang="en-US" dirty="0">
                <a:latin typeface="Symbol" pitchFamily="18" charset="2"/>
              </a:rPr>
              <a:t>l </a:t>
            </a:r>
            <a:r>
              <a:rPr lang="en-US" dirty="0"/>
              <a:t>z) ~ </a:t>
            </a:r>
            <a:r>
              <a:rPr lang="en-US" dirty="0" err="1" smtClean="0"/>
              <a:t>sin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/l</a:t>
            </a:r>
            <a:r>
              <a:rPr lang="en-US" dirty="0" smtClean="0"/>
              <a:t> ~ </a:t>
            </a:r>
            <a:r>
              <a:rPr lang="en-US" dirty="0" smtClean="0">
                <a:latin typeface="Symbol" pitchFamily="18" charset="2"/>
              </a:rPr>
              <a:t>q/l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1242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2819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1                              z2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3352800" cy="2193690"/>
          </a:xfrm>
          <a:prstGeom prst="rect">
            <a:avLst/>
          </a:prstGeom>
          <a:noFill/>
        </p:spPr>
      </p:pic>
      <p:sp>
        <p:nvSpPr>
          <p:cNvPr id="6" name="TextBox 2"/>
          <p:cNvSpPr txBox="1"/>
          <p:nvPr/>
        </p:nvSpPr>
        <p:spPr>
          <a:xfrm>
            <a:off x="3352800" y="228600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FRESNEL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090" y="685800"/>
            <a:ext cx="2861310" cy="10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0150" y="2057400"/>
            <a:ext cx="2889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124200"/>
            <a:ext cx="720250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724400"/>
            <a:ext cx="87716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3962400"/>
            <a:ext cx="544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 calculation: convolution with a </a:t>
            </a:r>
            <a:r>
              <a:rPr lang="en-US" dirty="0" smtClean="0">
                <a:solidFill>
                  <a:srgbClr val="3366FF"/>
                </a:solidFill>
              </a:rPr>
              <a:t>Gaussian kernel 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4419600"/>
            <a:ext cx="175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prstClr val="black"/>
                </a:solidFill>
              </a:rPr>
              <a:t>CONVOLUTION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3" y="762000"/>
            <a:ext cx="277653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343400" y="3200400"/>
            <a:ext cx="2819400" cy="762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0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144344"/>
              </p:ext>
            </p:extLst>
          </p:nvPr>
        </p:nvGraphicFramePr>
        <p:xfrm>
          <a:off x="1187450" y="1843088"/>
          <a:ext cx="6737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2" name="Equation" r:id="rId3" imgW="4025900" imgH="698500" progId="Equation.DSMT4">
                  <p:embed/>
                </p:oleObj>
              </mc:Choice>
              <mc:Fallback>
                <p:oleObj name="Equation" r:id="rId3" imgW="4025900" imgH="698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3088"/>
                        <a:ext cx="6737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77225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Quantifying efficiency of the source to emit coherent radiation: 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coherent fraction for SR lattices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Undulator</a:t>
            </a:r>
            <a:r>
              <a:rPr lang="en-US" sz="2000" dirty="0" smtClean="0">
                <a:solidFill>
                  <a:srgbClr val="0070C0"/>
                </a:solidFill>
              </a:rPr>
              <a:t> emission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6370" y="2967769"/>
            <a:ext cx="4409430" cy="38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3505200" y="1028700"/>
          <a:ext cx="25193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3" name="Equation" r:id="rId6" imgW="1701720" imgH="469800" progId="Equation.DSMT4">
                  <p:embed/>
                </p:oleObj>
              </mc:Choice>
              <mc:Fallback>
                <p:oleObj name="Equation" r:id="rId6" imgW="17017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28700"/>
                        <a:ext cx="2519363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51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69"/>
            <a:ext cx="8229600" cy="980658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0C9B2A3-95BA-B34A-BBCD-5AA2D85C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099" y="1247390"/>
            <a:ext cx="2536411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Official Web Page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93A288B-4821-1948-82F6-6677213E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07" y="3556890"/>
            <a:ext cx="2341719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OASYS Publications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CDE2E3-3688-6F45-A19F-D7A6848CA65D}"/>
              </a:ext>
            </a:extLst>
          </p:cNvPr>
          <p:cNvSpPr/>
          <p:nvPr/>
        </p:nvSpPr>
        <p:spPr>
          <a:xfrm>
            <a:off x="2095040" y="1199639"/>
            <a:ext cx="7326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hlinkClick r:id="rId2"/>
              </a:rPr>
              <a:t>https://www.aps.anl.gov/Science/Scientific-Software/</a:t>
            </a:r>
            <a:r>
              <a:rPr lang="en-US" sz="2000" u="sng" dirty="0" smtClean="0">
                <a:hlinkClick r:id="rId2"/>
              </a:rPr>
              <a:t>OASYS</a:t>
            </a:r>
            <a:endParaRPr lang="en-US" sz="2000" u="sng" dirty="0" smtClean="0"/>
          </a:p>
          <a:p>
            <a:r>
              <a:rPr lang="en-US" sz="2000" u="sng" dirty="0" smtClean="0">
                <a:effectLst/>
                <a:latin typeface="Times" pitchFamily="2" charset="0"/>
              </a:rPr>
              <a:t>or </a:t>
            </a:r>
            <a:r>
              <a:rPr lang="en-US" sz="2000" u="sng" dirty="0" smtClean="0">
                <a:hlinkClick r:id="rId3"/>
              </a:rPr>
              <a:t>https://</a:t>
            </a:r>
            <a:r>
              <a:rPr lang="en-US" sz="2000" u="sng" dirty="0" err="1">
                <a:hlinkClick r:id="rId3"/>
              </a:rPr>
              <a:t>oasys-</a:t>
            </a:r>
            <a:r>
              <a:rPr lang="en-US" sz="2000" u="sng" dirty="0" err="1" smtClean="0">
                <a:hlinkClick r:id="rId3"/>
              </a:rPr>
              <a:t>kit</a:t>
            </a:r>
            <a:r>
              <a:rPr lang="en-US" sz="2000" dirty="0" err="1" smtClean="0">
                <a:latin typeface="Times" pitchFamily="2" charset="0"/>
                <a:hlinkClick r:id="rId3"/>
              </a:rPr>
              <a:t>.</a:t>
            </a:r>
            <a:r>
              <a:rPr lang="en-US" sz="2000" u="sng" dirty="0" err="1" smtClean="0">
                <a:hlinkClick r:id="rId3"/>
              </a:rPr>
              <a:t>github.io</a:t>
            </a:r>
            <a:r>
              <a:rPr lang="en-US" sz="2000" u="sng" dirty="0" smtClean="0">
                <a:hlinkClick r:id="rId3"/>
              </a:rPr>
              <a:t>/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D6871D3-EFC5-7A47-A62F-BBDBC17D2323}"/>
              </a:ext>
            </a:extLst>
          </p:cNvPr>
          <p:cNvSpPr/>
          <p:nvPr/>
        </p:nvSpPr>
        <p:spPr>
          <a:xfrm>
            <a:off x="2208356" y="1977620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L. Rebuffi, J.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Demšar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N.Canestrari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and O.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proposal for an open source graphical environment for simulating X-ray optics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9209, 92090X (2014)​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EDA4E6-E946-5444-BC74-B0F8D391A70B}"/>
              </a:ext>
            </a:extLst>
          </p:cNvPr>
          <p:cNvSpPr/>
          <p:nvPr/>
        </p:nvSpPr>
        <p:spPr>
          <a:xfrm>
            <a:off x="2198894" y="4102066"/>
            <a:ext cx="6966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D. Bianchi, D.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Cocco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Glass,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Metz, L. Raimondi, L. Rebuffi,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X. Shi, F. Siewert, S.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Spielmann-Jaeggi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Takacs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Tomasset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T.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Tonnessen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 Vivo and V.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Yashchuk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DABAM: an open-source database of X-ray mirrors metrology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(2016).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21973FC-1D63-C04A-A8C8-59561E617374}"/>
              </a:ext>
            </a:extLst>
          </p:cNvPr>
          <p:cNvSpPr/>
          <p:nvPr/>
        </p:nvSpPr>
        <p:spPr>
          <a:xfrm>
            <a:off x="2209260" y="5063143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ShadowOui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: A new visual environment for X-ray optics and synchrotron beamline simulations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</a:t>
            </a:r>
            <a:endParaRPr lang="en-US" sz="140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B332FB-4951-744E-9227-50AA40655A37}"/>
              </a:ext>
            </a:extLst>
          </p:cNvPr>
          <p:cNvSpPr/>
          <p:nvPr/>
        </p:nvSpPr>
        <p:spPr>
          <a:xfrm>
            <a:off x="2208356" y="5655981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Interoperability and complementarity of simulation tools for beamline design in the OASYS environment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1038808 (2017)​.​​​​​​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F60C7CF-9EDE-6241-B1CF-6B4075F279D5}"/>
              </a:ext>
            </a:extLst>
          </p:cNvPr>
          <p:cNvSpPr/>
          <p:nvPr/>
        </p:nvSpPr>
        <p:spPr>
          <a:xfrm>
            <a:off x="2198894" y="6220921"/>
            <a:ext cx="6653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OASYS (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OrAnge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SYnchrotron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Suite): an open-source graphical environment for x-ray virtual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xperiments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103880S (2017)​​​​​.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BC02168-4D58-8E4F-B4C4-2D77C6ED3AA8}"/>
              </a:ext>
            </a:extLst>
          </p:cNvPr>
          <p:cNvSpPr txBox="1"/>
          <p:nvPr/>
        </p:nvSpPr>
        <p:spPr>
          <a:xfrm>
            <a:off x="2208356" y="2557711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hybrid method for X-ray optics simulation: combining geometric ray-tracing and wavefront propagation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21, 669 (2014)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DAABAC-8C8F-8F41-B090-FB00AB869BC7}"/>
              </a:ext>
            </a:extLst>
          </p:cNvPr>
          <p:cNvSpPr txBox="1"/>
          <p:nvPr/>
        </p:nvSpPr>
        <p:spPr>
          <a:xfrm>
            <a:off x="2208356" y="3338578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J. Qian,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X-ray optics simulation and beamline design using a hybrid method: diffraction-limited focusing mirrors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SPIE, 9209, 920909 (2014)</a:t>
            </a:r>
          </a:p>
        </p:txBody>
      </p:sp>
    </p:spTree>
    <p:extLst>
      <p:ext uri="{BB962C8B-B14F-4D97-AF65-F5344CB8AC3E}">
        <p14:creationId xmlns:p14="http://schemas.microsoft.com/office/powerpoint/2010/main" val="416538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4043</Words>
  <Application>Microsoft Macintosh PowerPoint</Application>
  <PresentationFormat>On-screen Show (4:3)</PresentationFormat>
  <Paragraphs>653</Paragraphs>
  <Slides>88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1" baseType="lpstr">
      <vt:lpstr>Office Theme</vt:lpstr>
      <vt:lpstr>Equation</vt:lpstr>
      <vt:lpstr>MathType 6.0 Equation</vt:lpstr>
      <vt:lpstr>HERCULES 2021 - TUTORIAL  Modelling SR beamlines using OASYS </vt:lpstr>
      <vt:lpstr>Outline</vt:lpstr>
      <vt:lpstr>Outcome Calculate main characteristics of synchrotron sources (dipoles and IDs)  Simulating beamline optics by ray-tracing to obtain main parameters of beam size, energy resolution and flux  Understand basic principles of x-ray optics: Reflective (aberrations, slope errors), Diffractive (dispersion) and  Refractive (chromatic aberrations)  A few concepts about coherence    </vt:lpstr>
      <vt:lpstr>Outline</vt:lpstr>
      <vt:lpstr>The OASYS Project</vt:lpstr>
      <vt:lpstr>Synchrotron Virtual Experiments</vt:lpstr>
      <vt:lpstr>The OASYS language</vt:lpstr>
      <vt:lpstr>Multiple tools in the same environment</vt:lpstr>
      <vt:lpstr>References</vt:lpstr>
      <vt:lpstr>Three sessions</vt:lpstr>
      <vt:lpstr>PowerPoint Presentation</vt:lpstr>
      <vt:lpstr>From theory to software</vt:lpstr>
      <vt:lpstr>At HIGH ENERGIES, WE ARE FAR FROM DIFFRACTION-LIMIT (=FULLY COHERENCE)    THEREFORE, ANY BEAMLINE SIMULATION MUST START WITH RAY TRACING (INCOHERENT BEAMS)</vt:lpstr>
      <vt:lpstr>Hierarchical approach to study beamline optics</vt:lpstr>
      <vt:lpstr>Outline</vt:lpstr>
      <vt:lpstr>Source emission (XOPPY)</vt:lpstr>
      <vt:lpstr>Optical elements (XOPPY)</vt:lpstr>
      <vt:lpstr>PowerPoint Presentation</vt:lpstr>
      <vt:lpstr>Courtesy: Boaz Nash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Optical elements</vt:lpstr>
      <vt:lpstr>ShadowOUI Sources I</vt:lpstr>
      <vt:lpstr>Sources II (Wiggler and also mutiple BMs and Short IDs)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Outline</vt:lpstr>
      <vt:lpstr>Wave optics</vt:lpstr>
      <vt:lpstr>Wavefront and Propagator discretization</vt:lpstr>
      <vt:lpstr>SRW (Oleg Chubar, BNL)</vt:lpstr>
      <vt:lpstr>WOFRY (OASYS team)</vt:lpstr>
      <vt:lpstr>Propagators</vt:lpstr>
      <vt:lpstr>Zoom Propagator</vt:lpstr>
      <vt:lpstr>PowerPoint Presentation</vt:lpstr>
      <vt:lpstr>2D Oversimplified Beamline</vt:lpstr>
      <vt:lpstr>Partial coherence</vt:lpstr>
      <vt:lpstr>PowerPoint Presentation</vt:lpstr>
      <vt:lpstr>COMSYL EBS SOURCE (CF 0.028)</vt:lpstr>
      <vt:lpstr>COMSYL HIGH BETA SOURCE (CF 0.0013)</vt:lpstr>
      <vt:lpstr>Example approximating the Undulator by the Gaussian Shell-model</vt:lpstr>
      <vt:lpstr>SIMPLE CASE: 1D Gaussian SHELL-MODEL</vt:lpstr>
      <vt:lpstr>The spectrum of coherent modes</vt:lpstr>
      <vt:lpstr>More slides </vt:lpstr>
      <vt:lpstr>ELECTRON BEAM DESCRIPTION</vt:lpstr>
      <vt:lpstr>Stotage ring: electron beam sizes</vt:lpstr>
      <vt:lpstr>SINGLE ELECTRON PHOTON EMISSION  (Zero emittance)</vt:lpstr>
      <vt:lpstr>Undulator emission (single electron or filament beam or zero emmittance)  (after Onuki &amp; Elleaume, Undulators, Wigglers  and their applications, CRC press, 2002)</vt:lpstr>
      <vt:lpstr>PowerPoint Presentation</vt:lpstr>
      <vt:lpstr>Courtesy: Boaz Nash</vt:lpstr>
      <vt:lpstr>Mirror shape</vt:lpstr>
      <vt:lpstr>Mirrors Geometrical model        Physical model Specular reflection                                  Fresnel formulas</vt:lpstr>
      <vt:lpstr>LENS</vt:lpstr>
      <vt:lpstr>CRL (COMPOUND REFRACTIVE LENSES) = replicate N lenses </vt:lpstr>
      <vt:lpstr>HIGH DEMAGNIFICATION with SINGLE LENSES</vt:lpstr>
      <vt:lpstr>DARWIN TREATMENT OF DYNAMICAL THEORY (1914) – the darwin width</vt:lpstr>
      <vt:lpstr>The Zachariasen treatment  for plane  Crystals</vt:lpstr>
      <vt:lpstr>ROCKING CURVES</vt:lpstr>
      <vt:lpstr>ON THE DIRECTION OF THE OUTCOMING WAVE</vt:lpstr>
      <vt:lpstr>Theory of the Use of More Than Two Successive X-Ray Crystal Reflections to Obtain Increased Resolving Power J W. M. DuMond Phys. Rev. 52, 872 – (1937) http://dx.doi.org/10.1103/PhysRev.52.872 </vt:lpstr>
      <vt:lpstr>Energy Resolution</vt:lpstr>
      <vt:lpstr>EFFECT OF CRYSTAL  ANISOTROPY  in bent crystals</vt:lpstr>
      <vt:lpstr>Multiple BRAGG Diffraction</vt:lpstr>
      <vt:lpstr>HYBRID METHOD IN SHADOW (X. Shi et al.) Combining ray tracing and wavefront propagation</vt:lpstr>
      <vt:lpstr>PowerPoint Presentation</vt:lpstr>
      <vt:lpstr>correlation lengths for a typical synchrotron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656</cp:revision>
  <dcterms:created xsi:type="dcterms:W3CDTF">2011-09-30T07:36:13Z</dcterms:created>
  <dcterms:modified xsi:type="dcterms:W3CDTF">2021-02-28T16:43:06Z</dcterms:modified>
</cp:coreProperties>
</file>